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1" r:id="rId5"/>
    <p:sldId id="263" r:id="rId6"/>
    <p:sldId id="264" r:id="rId7"/>
    <p:sldId id="270" r:id="rId8"/>
    <p:sldId id="271" r:id="rId9"/>
    <p:sldId id="265" r:id="rId10"/>
    <p:sldId id="268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33"/>
    <a:srgbClr val="E852C8"/>
    <a:srgbClr val="00FFFF"/>
    <a:srgbClr val="FF0000"/>
    <a:srgbClr val="FFFFFF"/>
    <a:srgbClr val="5FE430"/>
    <a:srgbClr val="DDDDDD"/>
    <a:srgbClr val="FF6600"/>
    <a:srgbClr val="F8F8F8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4624" autoAdjust="0"/>
  </p:normalViewPr>
  <p:slideViewPr>
    <p:cSldViewPr>
      <p:cViewPr>
        <p:scale>
          <a:sx n="70" d="100"/>
          <a:sy n="70" d="100"/>
        </p:scale>
        <p:origin x="-171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DCBC22-5A3B-4072-9B60-28E17364871A}" type="datetimeFigureOut">
              <a:rPr lang="it-IT" smtClean="0"/>
              <a:pPr/>
              <a:t>11/03/2021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4C67D9-B221-4407-A218-5CF5B90E28F9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\OneDrive\Desktop\RICERCHE%203E\MUSICA%20SCARICATA\Contento%20tu%20sarai%20,Pergolesi%20,La%20serva%20padrona,%20Uberto%20Rehearsal%20track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SERVA PADRONA</a:t>
            </a:r>
            <a:endParaRPr lang="it-IT" sz="6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7000924" cy="2714644"/>
          </a:xfrm>
          <a:noFill/>
        </p:spPr>
        <p:txBody>
          <a:bodyPr>
            <a:noAutofit/>
          </a:bodyPr>
          <a:lstStyle/>
          <a:p>
            <a:r>
              <a:rPr lang="it-IT" sz="2800" dirty="0" smtClean="0">
                <a:cs typeface="Calibri" pitchFamily="34" charset="0"/>
              </a:rPr>
              <a:t>ALUNNA: Sofia Tripodi</a:t>
            </a:r>
          </a:p>
          <a:p>
            <a:r>
              <a:rPr lang="it-IT" sz="2800" dirty="0" smtClean="0">
                <a:cs typeface="Calibri" pitchFamily="34" charset="0"/>
              </a:rPr>
              <a:t>CLASSE: 3°E</a:t>
            </a:r>
          </a:p>
          <a:p>
            <a:r>
              <a:rPr lang="it-IT" sz="2800" dirty="0" smtClean="0">
                <a:cs typeface="Calibri" pitchFamily="34" charset="0"/>
              </a:rPr>
              <a:t>I.C. Carducci – V. da Feltre</a:t>
            </a:r>
          </a:p>
          <a:p>
            <a:r>
              <a:rPr lang="it-IT" sz="2800" dirty="0" smtClean="0">
                <a:cs typeface="Calibri" pitchFamily="34" charset="0"/>
              </a:rPr>
              <a:t>ANNO SCOLASTICO: 2019/2020</a:t>
            </a:r>
          </a:p>
          <a:p>
            <a:r>
              <a:rPr lang="it-IT" sz="2800" dirty="0" smtClean="0">
                <a:cs typeface="Calibri" pitchFamily="34" charset="0"/>
              </a:rPr>
              <a:t>Coordinato dalla </a:t>
            </a:r>
            <a:r>
              <a:rPr lang="it-IT" sz="2800" dirty="0" smtClean="0">
                <a:cs typeface="Calibri" pitchFamily="34" charset="0"/>
              </a:rPr>
              <a:t>professoressa Vitale</a:t>
            </a:r>
          </a:p>
          <a:p>
            <a:endParaRPr lang="it-IT" sz="3600" dirty="0" smtClean="0">
              <a:solidFill>
                <a:srgbClr val="00FFFF"/>
              </a:solidFill>
              <a:latin typeface="Lucida Handwriting" pitchFamily="66" charset="0"/>
            </a:endParaRPr>
          </a:p>
        </p:txBody>
      </p:sp>
      <p:pic>
        <p:nvPicPr>
          <p:cNvPr id="6" name="Contento tu sarai ,Pergolesi ,La serva padrona, Uberto Rehearsal tr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4" name="Segnaposto contenuto 13" descr="ORAZIO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537" y="1935163"/>
            <a:ext cx="2488926" cy="4389437"/>
          </a:xfrm>
        </p:spPr>
      </p:pic>
      <p:pic>
        <p:nvPicPr>
          <p:cNvPr id="6148" name="Picture 4" descr="Castelli della Loi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1020662" y="3408437"/>
            <a:ext cx="4643447" cy="225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umetto 2 8"/>
          <p:cNvSpPr/>
          <p:nvPr/>
        </p:nvSpPr>
        <p:spPr>
          <a:xfrm>
            <a:off x="785786" y="142852"/>
            <a:ext cx="4071966" cy="1928826"/>
          </a:xfrm>
          <a:prstGeom prst="wedgeRoundRectCallout">
            <a:avLst>
              <a:gd name="adj1" fmla="val -11744"/>
              <a:gd name="adj2" fmla="val 67579"/>
              <a:gd name="adj3" fmla="val 16667"/>
            </a:avLst>
          </a:prstGeom>
          <a:solidFill>
            <a:srgbClr val="E85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Ti travestirai da ricco signore che vuole prendermi in sposa. L’importante è che tu non parli, altrimenti ti riconoscerà.</a:t>
            </a:r>
          </a:p>
          <a:p>
            <a:pPr algn="ctr"/>
            <a:r>
              <a:rPr lang="it-IT" sz="2000" dirty="0" smtClean="0"/>
              <a:t> Ti chiamerai … </a:t>
            </a:r>
          </a:p>
          <a:p>
            <a:pPr algn="ctr"/>
            <a:r>
              <a:rPr lang="it-IT" sz="2000" dirty="0" smtClean="0"/>
              <a:t>Capitan Tempesta!</a:t>
            </a:r>
            <a:endParaRPr lang="it-IT" sz="2000" dirty="0"/>
          </a:p>
        </p:txBody>
      </p:sp>
      <p:pic>
        <p:nvPicPr>
          <p:cNvPr id="10" name="Immagine 9" descr="PAPERINO CORRETTO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43438" y="2357430"/>
            <a:ext cx="3090672" cy="4392000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5715008" y="1142984"/>
            <a:ext cx="2071702" cy="1000132"/>
          </a:xfrm>
          <a:prstGeom prst="wedgeRoundRectCallout">
            <a:avLst>
              <a:gd name="adj1" fmla="val -28189"/>
              <a:gd name="adj2" fmla="val 66854"/>
              <a:gd name="adj3" fmla="val 16667"/>
            </a:avLst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Va bene! Ti aiuterò!</a:t>
            </a:r>
          </a:p>
        </p:txBody>
      </p:sp>
    </p:spTree>
  </p:cSld>
  <p:clrMapOvr>
    <a:masterClrMapping/>
  </p:clrMapOvr>
  <p:transition advTm="1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4" name="Segnaposto contenuto 13" descr="ORAZIO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537" y="1935163"/>
            <a:ext cx="2488926" cy="4389437"/>
          </a:xfrm>
        </p:spPr>
      </p:pic>
      <p:pic>
        <p:nvPicPr>
          <p:cNvPr id="6148" name="Picture 4" descr="Castelli della Loi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899539" y="3471290"/>
            <a:ext cx="4558841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umetto 2 15"/>
          <p:cNvSpPr/>
          <p:nvPr/>
        </p:nvSpPr>
        <p:spPr>
          <a:xfrm>
            <a:off x="5572132" y="785794"/>
            <a:ext cx="2214578" cy="1285884"/>
          </a:xfrm>
          <a:prstGeom prst="wedgeRoundRectCallout">
            <a:avLst>
              <a:gd name="adj1" fmla="val 1419"/>
              <a:gd name="adj2" fmla="val 77420"/>
              <a:gd name="adj3" fmla="val 16667"/>
            </a:avLst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Va bene. Io terrò occupato il Signor Uberto.</a:t>
            </a:r>
            <a:endParaRPr lang="it-IT" sz="2000" dirty="0"/>
          </a:p>
        </p:txBody>
      </p:sp>
      <p:sp>
        <p:nvSpPr>
          <p:cNvPr id="10" name="Fumetto 2 9"/>
          <p:cNvSpPr/>
          <p:nvPr/>
        </p:nvSpPr>
        <p:spPr>
          <a:xfrm>
            <a:off x="1571604" y="642918"/>
            <a:ext cx="2286016" cy="1285884"/>
          </a:xfrm>
          <a:prstGeom prst="wedgeRoundRectCallout">
            <a:avLst>
              <a:gd name="adj1" fmla="val 875"/>
              <a:gd name="adj2" fmla="val 81230"/>
              <a:gd name="adj3" fmla="val 16667"/>
            </a:avLst>
          </a:prstGeom>
          <a:solidFill>
            <a:srgbClr val="E85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Vado a cercare dei vestiti adeguati e una parrucca. </a:t>
            </a:r>
            <a:endParaRPr lang="it-IT" sz="2000" dirty="0"/>
          </a:p>
        </p:txBody>
      </p:sp>
      <p:pic>
        <p:nvPicPr>
          <p:cNvPr id="12" name="Immagine 11" descr="PAPERINO CORRETTO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39199" y="2357430"/>
            <a:ext cx="3116001" cy="4428000"/>
          </a:xfrm>
          <a:prstGeom prst="rect">
            <a:avLst/>
          </a:prstGeom>
        </p:spPr>
      </p:pic>
    </p:spTree>
  </p:cSld>
  <p:clrMapOvr>
    <a:masterClrMapping/>
  </p:clrMapOvr>
  <p:transition advTm="8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 descr="INTERNI DEI CASTEL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Rettangolo arrotondato 12"/>
          <p:cNvSpPr/>
          <p:nvPr/>
        </p:nvSpPr>
        <p:spPr>
          <a:xfrm>
            <a:off x="214282" y="214290"/>
            <a:ext cx="3500462" cy="107157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La mattina seguente Vespone travestito e Serpina andarono dal signor Uberto … </a:t>
            </a:r>
            <a:endParaRPr lang="it-IT" sz="2000" dirty="0"/>
          </a:p>
        </p:txBody>
      </p:sp>
      <p:pic>
        <p:nvPicPr>
          <p:cNvPr id="14" name="Immagine 13" descr="CLARABELLA COW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4025">
            <a:off x="2796340" y="2486471"/>
            <a:ext cx="2170050" cy="3491947"/>
          </a:xfrm>
          <a:prstGeom prst="rect">
            <a:avLst/>
          </a:prstGeom>
        </p:spPr>
      </p:pic>
      <p:pic>
        <p:nvPicPr>
          <p:cNvPr id="17" name="Immagine 16" descr="GAST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24"/>
            <a:ext cx="2734062" cy="3813056"/>
          </a:xfrm>
          <a:prstGeom prst="rect">
            <a:avLst/>
          </a:prstGeom>
        </p:spPr>
      </p:pic>
      <p:sp>
        <p:nvSpPr>
          <p:cNvPr id="20" name="Fumetto 2 19"/>
          <p:cNvSpPr/>
          <p:nvPr/>
        </p:nvSpPr>
        <p:spPr>
          <a:xfrm>
            <a:off x="4143372" y="1000108"/>
            <a:ext cx="2643206" cy="1500198"/>
          </a:xfrm>
          <a:prstGeom prst="wedgeRoundRectCallout">
            <a:avLst>
              <a:gd name="adj1" fmla="val -47724"/>
              <a:gd name="adj2" fmla="val 61698"/>
              <a:gd name="adj3" fmla="val 16667"/>
            </a:avLst>
          </a:prstGeom>
          <a:solidFill>
            <a:srgbClr val="E85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Buongiorno Signor Uberto, vi presento il mio futuro sposo: Capitan Tempesta!</a:t>
            </a:r>
          </a:p>
        </p:txBody>
      </p:sp>
      <p:pic>
        <p:nvPicPr>
          <p:cNvPr id="9" name="Immagine 8" descr="ZIO PAPERONE INFURIA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357430"/>
            <a:ext cx="3238952" cy="4315428"/>
          </a:xfrm>
          <a:prstGeom prst="rect">
            <a:avLst/>
          </a:prstGeom>
        </p:spPr>
      </p:pic>
    </p:spTree>
  </p:cSld>
  <p:clrMapOvr>
    <a:masterClrMapping/>
  </p:clrMapOvr>
  <p:transition advTm="11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 descr="INTERNI DEI CASTEL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" name="Immagine 13" descr="CLARABELLA COW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571744"/>
            <a:ext cx="2170083" cy="3492000"/>
          </a:xfrm>
          <a:prstGeom prst="rect">
            <a:avLst/>
          </a:prstGeom>
        </p:spPr>
      </p:pic>
      <p:pic>
        <p:nvPicPr>
          <p:cNvPr id="17" name="Immagine 16" descr="GAST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24"/>
            <a:ext cx="2734062" cy="3813056"/>
          </a:xfrm>
          <a:prstGeom prst="rect">
            <a:avLst/>
          </a:prstGeom>
        </p:spPr>
      </p:pic>
      <p:sp>
        <p:nvSpPr>
          <p:cNvPr id="11" name="Fumetto 4 10"/>
          <p:cNvSpPr/>
          <p:nvPr/>
        </p:nvSpPr>
        <p:spPr>
          <a:xfrm>
            <a:off x="4643438" y="928670"/>
            <a:ext cx="2786082" cy="1643074"/>
          </a:xfrm>
          <a:prstGeom prst="cloudCallout">
            <a:avLst>
              <a:gd name="adj1" fmla="val 1611"/>
              <a:gd name="adj2" fmla="val 77354"/>
            </a:avLst>
          </a:prstGeom>
          <a:solidFill>
            <a:srgbClr val="5FE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Se ne andrà via per sempre! Devo fermarla!</a:t>
            </a:r>
          </a:p>
        </p:txBody>
      </p:sp>
      <p:pic>
        <p:nvPicPr>
          <p:cNvPr id="8" name="Immagine 7" descr="ZIO PAPERONE INFURIA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357430"/>
            <a:ext cx="3238952" cy="4315428"/>
          </a:xfrm>
          <a:prstGeom prst="rect">
            <a:avLst/>
          </a:prstGeom>
        </p:spPr>
      </p:pic>
    </p:spTree>
  </p:cSld>
  <p:clrMapOvr>
    <a:masterClrMapping/>
  </p:clrMapOvr>
  <p:transition advTm="6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 descr="INTERNI DEI CASTEL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" name="Immagine 13" descr="CLARABELLA COW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786058"/>
            <a:ext cx="2170083" cy="3492000"/>
          </a:xfrm>
          <a:prstGeom prst="rect">
            <a:avLst/>
          </a:prstGeom>
        </p:spPr>
      </p:pic>
      <p:pic>
        <p:nvPicPr>
          <p:cNvPr id="17" name="Immagine 16" descr="GAST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24"/>
            <a:ext cx="2734062" cy="3813056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5143504" y="500042"/>
            <a:ext cx="3286148" cy="1928826"/>
          </a:xfrm>
          <a:prstGeom prst="wedgeRoundRectCallout">
            <a:avLst>
              <a:gd name="adj1" fmla="val -15533"/>
              <a:gd name="adj2" fmla="val 61371"/>
              <a:gd name="adj3" fmla="val 16667"/>
            </a:avLst>
          </a:prstGeom>
          <a:solidFill>
            <a:srgbClr val="5FE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Serpina, mi congratulo con voi ma ormai siete una parte troppo importante di questa casa, siete proprio sicura di voler andare via?</a:t>
            </a:r>
            <a:endParaRPr lang="it-IT" sz="2000" dirty="0"/>
          </a:p>
        </p:txBody>
      </p:sp>
      <p:pic>
        <p:nvPicPr>
          <p:cNvPr id="9" name="Immagine 8" descr="ZIO PAPERONE INFURIA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357430"/>
            <a:ext cx="3238952" cy="4315428"/>
          </a:xfrm>
          <a:prstGeom prst="rect">
            <a:avLst/>
          </a:prstGeom>
        </p:spPr>
      </p:pic>
    </p:spTree>
  </p:cSld>
  <p:clrMapOvr>
    <a:masterClrMapping/>
  </p:clrMapOvr>
  <p:transition advTm="12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 descr="INTERNI DEI CASTEL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" name="Immagine 13" descr="CLARABELLA COW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786058"/>
            <a:ext cx="2170083" cy="3492000"/>
          </a:xfrm>
          <a:prstGeom prst="rect">
            <a:avLst/>
          </a:prstGeom>
        </p:spPr>
      </p:pic>
      <p:pic>
        <p:nvPicPr>
          <p:cNvPr id="17" name="Immagine 16" descr="GAST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24"/>
            <a:ext cx="2734062" cy="3813056"/>
          </a:xfrm>
          <a:prstGeom prst="rect">
            <a:avLst/>
          </a:prstGeom>
        </p:spPr>
      </p:pic>
      <p:sp>
        <p:nvSpPr>
          <p:cNvPr id="9" name="Fumetto 2 8"/>
          <p:cNvSpPr/>
          <p:nvPr/>
        </p:nvSpPr>
        <p:spPr>
          <a:xfrm>
            <a:off x="3286116" y="1500174"/>
            <a:ext cx="3000396" cy="1143008"/>
          </a:xfrm>
          <a:prstGeom prst="wedgeRoundRectCallout">
            <a:avLst>
              <a:gd name="adj1" fmla="val -22757"/>
              <a:gd name="adj2" fmla="val 75460"/>
              <a:gd name="adj3" fmla="val 16667"/>
            </a:avLst>
          </a:prstGeom>
          <a:solidFill>
            <a:srgbClr val="E85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Sì, sono sicura … ma avrei bisogno di 4000 scudi per il matrimonio</a:t>
            </a:r>
            <a:endParaRPr lang="it-IT" sz="2000" dirty="0"/>
          </a:p>
        </p:txBody>
      </p:sp>
      <p:pic>
        <p:nvPicPr>
          <p:cNvPr id="8" name="Immagine 7" descr="ZIO PAPERONE INFURIA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357430"/>
            <a:ext cx="3238952" cy="4315428"/>
          </a:xfrm>
          <a:prstGeom prst="rect">
            <a:avLst/>
          </a:prstGeom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 descr="INTERNI DEI CASTEL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" name="Immagine 13" descr="CLARABELLA COW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928934"/>
            <a:ext cx="2170083" cy="3492000"/>
          </a:xfrm>
          <a:prstGeom prst="rect">
            <a:avLst/>
          </a:prstGeom>
        </p:spPr>
      </p:pic>
      <p:pic>
        <p:nvPicPr>
          <p:cNvPr id="17" name="Immagine 16" descr="GAST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24"/>
            <a:ext cx="2734062" cy="3813056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4857752" y="1071546"/>
            <a:ext cx="2786082" cy="1428760"/>
          </a:xfrm>
          <a:prstGeom prst="wedgeRoundRectCallout">
            <a:avLst>
              <a:gd name="adj1" fmla="val -11098"/>
              <a:gd name="adj2" fmla="val 67579"/>
              <a:gd name="adj3" fmla="val 16667"/>
            </a:avLst>
          </a:prstGeom>
          <a:solidFill>
            <a:srgbClr val="5FE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Non se ne parla! Non vi darò nemmeno uno scudo! Andatevene!</a:t>
            </a:r>
            <a:endParaRPr lang="it-IT" sz="2000" dirty="0"/>
          </a:p>
        </p:txBody>
      </p:sp>
      <p:pic>
        <p:nvPicPr>
          <p:cNvPr id="11" name="Immagine 10" descr="ZIO PAPERONE INFURIA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357430"/>
            <a:ext cx="3238952" cy="4315428"/>
          </a:xfrm>
          <a:prstGeom prst="rect">
            <a:avLst/>
          </a:prstGeom>
        </p:spPr>
      </p:pic>
    </p:spTree>
  </p:cSld>
  <p:clrMapOvr>
    <a:masterClrMapping/>
  </p:clrMapOvr>
  <p:transition advTm="8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 descr="INTERNI DEI CASTEL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" name="Immagine 13" descr="CLARABELLA COW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4025">
            <a:off x="3010660" y="2772227"/>
            <a:ext cx="2170083" cy="3492000"/>
          </a:xfrm>
          <a:prstGeom prst="rect">
            <a:avLst/>
          </a:prstGeom>
        </p:spPr>
      </p:pic>
      <p:pic>
        <p:nvPicPr>
          <p:cNvPr id="17" name="Immagine 16" descr="GAST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24"/>
            <a:ext cx="2734062" cy="3813056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4714876" y="785794"/>
            <a:ext cx="3357586" cy="1714512"/>
          </a:xfrm>
          <a:prstGeom prst="wedgeRoundRectCallout">
            <a:avLst>
              <a:gd name="adj1" fmla="val -9161"/>
              <a:gd name="adj2" fmla="val 66310"/>
              <a:gd name="adj3" fmla="val 16667"/>
            </a:avLst>
          </a:prstGeom>
          <a:solidFill>
            <a:srgbClr val="5FE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Anzi no, aspettate! Serpina ho deciso che voi vi sposerete con me almeno non dovrò darvi i soldi che mi avete chiesto!</a:t>
            </a:r>
          </a:p>
        </p:txBody>
      </p:sp>
      <p:pic>
        <p:nvPicPr>
          <p:cNvPr id="11" name="Immagine 10" descr="ZIO PAPERONE INFURIA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357430"/>
            <a:ext cx="3238952" cy="4315428"/>
          </a:xfrm>
          <a:prstGeom prst="rect">
            <a:avLst/>
          </a:prstGeom>
        </p:spPr>
      </p:pic>
    </p:spTree>
  </p:cSld>
  <p:clrMapOvr>
    <a:masterClrMapping/>
  </p:clrMapOvr>
  <p:transition advTm="12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 descr="INTERNI DEI CASTEL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" name="Immagine 13" descr="CLARABELLA COW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4025">
            <a:off x="2356873" y="1519401"/>
            <a:ext cx="2527899" cy="4067781"/>
          </a:xfrm>
          <a:prstGeom prst="rect">
            <a:avLst/>
          </a:prstGeom>
        </p:spPr>
      </p:pic>
      <p:pic>
        <p:nvPicPr>
          <p:cNvPr id="17" name="Immagine 16" descr="GAST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24"/>
            <a:ext cx="2734062" cy="3813056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2786050" y="285728"/>
            <a:ext cx="2214578" cy="1000132"/>
          </a:xfrm>
          <a:prstGeom prst="wedgeRoundRectCallout">
            <a:avLst/>
          </a:prstGeom>
          <a:solidFill>
            <a:srgbClr val="E85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Come volete voi, Signor Uberto!</a:t>
            </a:r>
          </a:p>
        </p:txBody>
      </p:sp>
      <p:pic>
        <p:nvPicPr>
          <p:cNvPr id="11" name="Immagine 10" descr="ZIO PAPERONE INFURIA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357430"/>
            <a:ext cx="3238952" cy="4315428"/>
          </a:xfrm>
          <a:prstGeom prst="rect">
            <a:avLst/>
          </a:prstGeom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 descr="Decorazioni matrimonio in chiesa (Foto) | Design M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9198" cy="6858000"/>
          </a:xfrm>
          <a:prstGeom prst="rect">
            <a:avLst/>
          </a:prstGeom>
          <a:noFill/>
        </p:spPr>
      </p:pic>
      <p:pic>
        <p:nvPicPr>
          <p:cNvPr id="7" name="Segnaposto contenuto 6" descr="ZIO PAPERONE 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2786058"/>
            <a:ext cx="2143140" cy="3895732"/>
          </a:xfrm>
        </p:spPr>
      </p:pic>
      <p:pic>
        <p:nvPicPr>
          <p:cNvPr id="10" name="Immagine 9" descr="CLARABELLA SPOSA CORRET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980519"/>
            <a:ext cx="3391374" cy="4877481"/>
          </a:xfrm>
          <a:prstGeom prst="rect">
            <a:avLst/>
          </a:prstGeom>
        </p:spPr>
      </p:pic>
      <p:sp>
        <p:nvSpPr>
          <p:cNvPr id="11" name="Fumetto 4 10"/>
          <p:cNvSpPr/>
          <p:nvPr/>
        </p:nvSpPr>
        <p:spPr>
          <a:xfrm>
            <a:off x="1500166" y="1000108"/>
            <a:ext cx="3000396" cy="1357322"/>
          </a:xfrm>
          <a:prstGeom prst="cloudCallout">
            <a:avLst>
              <a:gd name="adj1" fmla="val -15424"/>
              <a:gd name="adj2" fmla="val 91408"/>
            </a:avLst>
          </a:prstGeom>
          <a:solidFill>
            <a:srgbClr val="5FE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Finalmente ti ho sposata! </a:t>
            </a:r>
            <a:endParaRPr lang="it-IT" sz="2000" dirty="0"/>
          </a:p>
        </p:txBody>
      </p:sp>
      <p:sp>
        <p:nvSpPr>
          <p:cNvPr id="13" name="Fumetto 4 12"/>
          <p:cNvSpPr/>
          <p:nvPr/>
        </p:nvSpPr>
        <p:spPr>
          <a:xfrm>
            <a:off x="5929290" y="0"/>
            <a:ext cx="3214710" cy="1928826"/>
          </a:xfrm>
          <a:prstGeom prst="cloudCallout">
            <a:avLst>
              <a:gd name="adj1" fmla="val -42418"/>
              <a:gd name="adj2" fmla="val 69925"/>
            </a:avLst>
          </a:prstGeom>
          <a:solidFill>
            <a:srgbClr val="E85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Finalmente ti ho sposato e da serva sono diventata padrona</a:t>
            </a:r>
            <a:endParaRPr lang="it-IT" sz="2000" dirty="0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PERSONAGGI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22478"/>
          </a:xfrm>
          <a:prstGeom prst="round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Signor Uberto interpretato da Zio Paperone</a:t>
            </a:r>
          </a:p>
          <a:p>
            <a:pPr>
              <a:buNone/>
            </a:pPr>
            <a:r>
              <a:rPr lang="it-IT" sz="2800" dirty="0" smtClean="0"/>
              <a:t>Serpina interpretata da Clarabella</a:t>
            </a:r>
          </a:p>
          <a:p>
            <a:pPr>
              <a:buNone/>
            </a:pPr>
            <a:r>
              <a:rPr lang="it-IT" sz="2800" dirty="0" smtClean="0"/>
              <a:t>Vespone interpretato da Paperino</a:t>
            </a:r>
          </a:p>
          <a:p>
            <a:pPr>
              <a:buNone/>
            </a:pPr>
            <a:r>
              <a:rPr lang="it-IT" sz="2800" dirty="0" smtClean="0"/>
              <a:t>Capitan Tempesta interpretato da Gastone 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824814" cy="2643206"/>
          </a:xfrm>
        </p:spPr>
        <p:txBody>
          <a:bodyPr>
            <a:normAutofit/>
          </a:bodyPr>
          <a:lstStyle/>
          <a:p>
            <a:pPr algn="ctr"/>
            <a:endParaRPr lang="it-IT" b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472" y="3929066"/>
            <a:ext cx="7854696" cy="1752600"/>
          </a:xfrm>
        </p:spPr>
        <p:txBody>
          <a:bodyPr>
            <a:normAutofit/>
          </a:bodyPr>
          <a:lstStyle/>
          <a:p>
            <a:pPr algn="ctr"/>
            <a:endParaRPr lang="it-IT" sz="4000" b="1" dirty="0" smtClean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4" descr="Il sipario silente sul debito ATO - il Fatto Nisseno - Caltanissetta  notizie, cronaca, attualit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ttangolo arrotondato 4"/>
          <p:cNvSpPr/>
          <p:nvPr/>
        </p:nvSpPr>
        <p:spPr>
          <a:xfrm>
            <a:off x="2786050" y="2285992"/>
            <a:ext cx="3571900" cy="20002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</a:t>
            </a:r>
            <a:endParaRPr lang="it-IT" sz="9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tint val="66000"/>
                <a:satMod val="160000"/>
                <a:alpha val="2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098" name="AutoShape 2" descr="Stampa disegno di Clarabella da colorar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4100" name="AutoShape 4" descr="Stampa disegno di Clarabella da colorar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15" name="Segnaposto contenuto 9" descr="INTERNI DEI CASTELL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4" y="2000240"/>
            <a:ext cx="343375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umetto 2 13"/>
          <p:cNvSpPr/>
          <p:nvPr/>
        </p:nvSpPr>
        <p:spPr>
          <a:xfrm>
            <a:off x="4143372" y="1142984"/>
            <a:ext cx="2714644" cy="1500198"/>
          </a:xfrm>
          <a:prstGeom prst="wedgeRoundRectCallout">
            <a:avLst>
              <a:gd name="adj1" fmla="val 49861"/>
              <a:gd name="adj2" fmla="val 741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Vespone dove sei?! La mia barba non ha tutto il giorno per essere tagliata!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1014" y="2193324"/>
            <a:ext cx="3297266" cy="466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posto contenuto 9" descr="INTERNI DEI CASTELLI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umetto 2 6"/>
          <p:cNvSpPr/>
          <p:nvPr/>
        </p:nvSpPr>
        <p:spPr>
          <a:xfrm>
            <a:off x="4071934" y="571480"/>
            <a:ext cx="2571768" cy="1071570"/>
          </a:xfrm>
          <a:prstGeom prst="wedgeRoundRectCallout">
            <a:avLst>
              <a:gd name="adj1" fmla="val -46433"/>
              <a:gd name="adj2" fmla="val 8310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Eccomi signor Uberto. Non vi innervosite.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3" name="Segnaposto contenuto 12" descr="PAPERINO SALUTA CORRETTO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3108" y="1785926"/>
            <a:ext cx="2837661" cy="4467236"/>
          </a:xfr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414" y="2345724"/>
            <a:ext cx="3297266" cy="466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" name="Segnaposto contenuto 9" descr="INTERNI DEI CASTELL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magine 11" descr="PAPERINO SALUTA CORRET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857232"/>
            <a:ext cx="3194927" cy="458673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33538"/>
            <a:ext cx="347503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umetto 2 9"/>
          <p:cNvSpPr/>
          <p:nvPr/>
        </p:nvSpPr>
        <p:spPr>
          <a:xfrm>
            <a:off x="1285852" y="785794"/>
            <a:ext cx="2000264" cy="1143008"/>
          </a:xfrm>
          <a:prstGeom prst="wedgeRoundRectCallout">
            <a:avLst>
              <a:gd name="adj1" fmla="val -39246"/>
              <a:gd name="adj2" fmla="val 64722"/>
              <a:gd name="adj3" fmla="val 16667"/>
            </a:avLst>
          </a:prstGeom>
          <a:solidFill>
            <a:srgbClr val="E85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SILENZIO!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1014" y="2193324"/>
            <a:ext cx="3297266" cy="466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 descr="INTERNI DEI CASTEL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93325"/>
            <a:ext cx="3297266" cy="466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33538"/>
            <a:ext cx="347503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umetto 2 7"/>
          <p:cNvSpPr/>
          <p:nvPr/>
        </p:nvSpPr>
        <p:spPr>
          <a:xfrm>
            <a:off x="1428728" y="428604"/>
            <a:ext cx="2286016" cy="1500198"/>
          </a:xfrm>
          <a:prstGeom prst="wedgeRoundRectCallout">
            <a:avLst>
              <a:gd name="adj1" fmla="val -47736"/>
              <a:gd name="adj2" fmla="val 58056"/>
              <a:gd name="adj3" fmla="val 16667"/>
            </a:avLst>
          </a:prstGeom>
          <a:solidFill>
            <a:srgbClr val="E85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Sono stufa di voi e di questa vita. Voglio diventare la padrona di questa casa! </a:t>
            </a:r>
            <a:endParaRPr lang="it-IT" sz="2000" dirty="0"/>
          </a:p>
        </p:txBody>
      </p:sp>
      <p:sp>
        <p:nvSpPr>
          <p:cNvPr id="9" name="Fumetto 2 8"/>
          <p:cNvSpPr/>
          <p:nvPr/>
        </p:nvSpPr>
        <p:spPr>
          <a:xfrm>
            <a:off x="5929322" y="571480"/>
            <a:ext cx="2643206" cy="1643074"/>
          </a:xfrm>
          <a:prstGeom prst="wedgeRoundRectCallout">
            <a:avLst/>
          </a:prstGeom>
          <a:solidFill>
            <a:srgbClr val="5FE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Ma cosa dite Serpina?</a:t>
            </a:r>
          </a:p>
          <a:p>
            <a:pPr algn="ctr"/>
            <a:r>
              <a:rPr lang="it-IT" sz="2000" dirty="0" smtClean="0"/>
              <a:t>Smettetela!</a:t>
            </a:r>
          </a:p>
          <a:p>
            <a:pPr algn="ctr"/>
            <a:r>
              <a:rPr lang="it-IT" sz="2000" dirty="0" smtClean="0"/>
              <a:t>E tu non stare fermo lì, tagliami la barba!</a:t>
            </a:r>
          </a:p>
        </p:txBody>
      </p:sp>
      <p:pic>
        <p:nvPicPr>
          <p:cNvPr id="11" name="Immagine 10" descr="PAPERINO SALUTA CORRET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000108"/>
            <a:ext cx="3194927" cy="4586738"/>
          </a:xfrm>
          <a:prstGeom prst="rect">
            <a:avLst/>
          </a:prstGeom>
        </p:spPr>
      </p:pic>
    </p:spTree>
  </p:cSld>
  <p:clrMapOvr>
    <a:masterClrMapping/>
  </p:clrMapOvr>
  <p:transition advTm="8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 descr="INTERNI DEI CASTEL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Fumetto 2 8"/>
          <p:cNvSpPr/>
          <p:nvPr/>
        </p:nvSpPr>
        <p:spPr>
          <a:xfrm>
            <a:off x="142844" y="714356"/>
            <a:ext cx="2643206" cy="1785950"/>
          </a:xfrm>
          <a:prstGeom prst="wedgeRoundRectCallout">
            <a:avLst/>
          </a:prstGeom>
          <a:solidFill>
            <a:srgbClr val="5FE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Serpina! Uberto! </a:t>
            </a:r>
          </a:p>
          <a:p>
            <a:pPr algn="ctr"/>
            <a:r>
              <a:rPr lang="it-IT" sz="2000" dirty="0" smtClean="0"/>
              <a:t>Ho deciso! </a:t>
            </a:r>
          </a:p>
          <a:p>
            <a:pPr algn="ctr"/>
            <a:r>
              <a:rPr lang="it-IT" sz="2000" dirty="0" smtClean="0"/>
              <a:t>Prenderò moglie!</a:t>
            </a:r>
          </a:p>
          <a:p>
            <a:pPr algn="ctr"/>
            <a:r>
              <a:rPr lang="it-IT" sz="2000" dirty="0" smtClean="0"/>
              <a:t>Così avremo una vera padrona in questa casa!</a:t>
            </a:r>
          </a:p>
        </p:txBody>
      </p:sp>
      <p:pic>
        <p:nvPicPr>
          <p:cNvPr id="12" name="Immagine 11" descr="ZIO PAPERON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1472" y="2536900"/>
            <a:ext cx="2578043" cy="4464000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214282" y="214290"/>
            <a:ext cx="2500330" cy="35719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Il giorno seguente …</a:t>
            </a:r>
            <a:endParaRPr lang="it-IT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524382" y="3405180"/>
            <a:ext cx="43529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Immagine 16" descr="PAPERINO CAPPELLO CORRET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1785926"/>
            <a:ext cx="2637910" cy="4367528"/>
          </a:xfrm>
          <a:prstGeom prst="rect">
            <a:avLst/>
          </a:prstGeom>
        </p:spPr>
      </p:pic>
      <p:sp>
        <p:nvSpPr>
          <p:cNvPr id="14" name="Fumetto 4 13"/>
          <p:cNvSpPr/>
          <p:nvPr/>
        </p:nvSpPr>
        <p:spPr>
          <a:xfrm>
            <a:off x="6000760" y="500042"/>
            <a:ext cx="2357422" cy="1285884"/>
          </a:xfrm>
          <a:prstGeom prst="cloudCallout">
            <a:avLst>
              <a:gd name="adj1" fmla="val 2532"/>
              <a:gd name="adj2" fmla="val 78634"/>
            </a:avLst>
          </a:prstGeom>
          <a:solidFill>
            <a:srgbClr val="E852C8"/>
          </a:solidFill>
          <a:ln>
            <a:solidFill>
              <a:srgbClr val="E85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Finalmente diventerò sua moglie!</a:t>
            </a:r>
            <a:endParaRPr lang="it-IT" sz="2000" dirty="0"/>
          </a:p>
        </p:txBody>
      </p:sp>
      <p:sp>
        <p:nvSpPr>
          <p:cNvPr id="15" name="Fumetto 2 14"/>
          <p:cNvSpPr/>
          <p:nvPr/>
        </p:nvSpPr>
        <p:spPr>
          <a:xfrm>
            <a:off x="3357554" y="571480"/>
            <a:ext cx="1785950" cy="1071570"/>
          </a:xfrm>
          <a:prstGeom prst="wedgeRoundRectCallou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Sono felice per lei signor Uberto!</a:t>
            </a:r>
            <a:endParaRPr lang="it-IT" sz="2000" dirty="0"/>
          </a:p>
        </p:txBody>
      </p:sp>
    </p:spTree>
  </p:cSld>
  <p:clrMapOvr>
    <a:masterClrMapping/>
  </p:clrMapOvr>
  <p:transition advTm="1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Segnaposto contenuto 9" descr="INTERNI DEI CASTEL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Fumetto 2 8"/>
          <p:cNvSpPr/>
          <p:nvPr/>
        </p:nvSpPr>
        <p:spPr>
          <a:xfrm>
            <a:off x="5715008" y="428604"/>
            <a:ext cx="2714644" cy="1643074"/>
          </a:xfrm>
          <a:prstGeom prst="wedgeRoundRectCallout">
            <a:avLst>
              <a:gd name="adj1" fmla="val -19937"/>
              <a:gd name="adj2" fmla="val 69031"/>
              <a:gd name="adj3" fmla="val 16667"/>
            </a:avLst>
          </a:prstGeom>
          <a:solidFill>
            <a:srgbClr val="5FE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Ahahahaha!</a:t>
            </a:r>
          </a:p>
          <a:p>
            <a:pPr algn="ctr"/>
            <a:r>
              <a:rPr lang="it-IT" sz="2000" dirty="0" smtClean="0"/>
              <a:t>Io e voi? </a:t>
            </a:r>
          </a:p>
          <a:p>
            <a:pPr algn="ctr"/>
            <a:r>
              <a:rPr lang="it-IT" sz="2000" dirty="0" smtClean="0"/>
              <a:t>Quasi mi vien da ridere! </a:t>
            </a:r>
          </a:p>
          <a:p>
            <a:pPr algn="ctr"/>
            <a:r>
              <a:rPr lang="it-IT" sz="2000" dirty="0" smtClean="0"/>
              <a:t>Adesso basta andate!</a:t>
            </a:r>
          </a:p>
        </p:txBody>
      </p:sp>
      <p:pic>
        <p:nvPicPr>
          <p:cNvPr id="12" name="Immagine 11" descr="ZIO PAPERON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942414"/>
            <a:ext cx="2838846" cy="4915586"/>
          </a:xfrm>
          <a:prstGeom prst="rect">
            <a:avLst/>
          </a:prstGeom>
        </p:spPr>
      </p:pic>
      <p:sp>
        <p:nvSpPr>
          <p:cNvPr id="11" name="Fumetto 2 10"/>
          <p:cNvSpPr/>
          <p:nvPr/>
        </p:nvSpPr>
        <p:spPr>
          <a:xfrm>
            <a:off x="642910" y="1285860"/>
            <a:ext cx="2071702" cy="1000132"/>
          </a:xfrm>
          <a:prstGeom prst="wedgeRoundRectCallout">
            <a:avLst>
              <a:gd name="adj1" fmla="val -10110"/>
              <a:gd name="adj2" fmla="val 83599"/>
              <a:gd name="adj3" fmla="val 16667"/>
            </a:avLst>
          </a:prstGeom>
          <a:solidFill>
            <a:srgbClr val="E85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Vi potreste sposare con me!</a:t>
            </a:r>
            <a:endParaRPr lang="it-IT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762030" y="3476618"/>
            <a:ext cx="43529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Immagine 16" descr="PAPERINO CAPPELLO CORRET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857488" y="1071546"/>
            <a:ext cx="2637910" cy="4367528"/>
          </a:xfrm>
          <a:prstGeom prst="rect">
            <a:avLst/>
          </a:prstGeom>
        </p:spPr>
      </p:pic>
    </p:spTree>
  </p:cSld>
  <p:clrMapOvr>
    <a:masterClrMapping/>
  </p:clrMapOvr>
  <p:transition advTm="11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4" name="Segnaposto contenuto 13" descr="ORAZIO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537" y="1935163"/>
            <a:ext cx="2488926" cy="4389437"/>
          </a:xfrm>
        </p:spPr>
      </p:pic>
      <p:pic>
        <p:nvPicPr>
          <p:cNvPr id="6148" name="Picture 4" descr="Castelli della Loi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58557" y="3518123"/>
            <a:ext cx="4495800" cy="21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umetto 2 17"/>
          <p:cNvSpPr/>
          <p:nvPr/>
        </p:nvSpPr>
        <p:spPr>
          <a:xfrm>
            <a:off x="785786" y="285728"/>
            <a:ext cx="2928958" cy="1785950"/>
          </a:xfrm>
          <a:prstGeom prst="wedgeRoundRectCallout">
            <a:avLst>
              <a:gd name="adj1" fmla="val -7825"/>
              <a:gd name="adj2" fmla="val 75909"/>
              <a:gd name="adj3" fmla="val 16667"/>
            </a:avLst>
          </a:prstGeom>
          <a:solidFill>
            <a:srgbClr val="E85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Voglio far  ingelosire Uberto.  Mi aiuteresti Vespone ? Se diventerò la padrona di questa villa tu sarai trattato molto bene.</a:t>
            </a:r>
            <a:endParaRPr lang="it-IT" sz="2000" dirty="0"/>
          </a:p>
        </p:txBody>
      </p:sp>
      <p:pic>
        <p:nvPicPr>
          <p:cNvPr id="20" name="Immagine 19" descr="PAPERINO CORRETTO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214810" y="2428868"/>
            <a:ext cx="3116796" cy="4429132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5072066" y="928670"/>
            <a:ext cx="2214578" cy="1357322"/>
          </a:xfrm>
          <a:prstGeom prst="wedgeRoundRectCallout">
            <a:avLst>
              <a:gd name="adj1" fmla="val 7458"/>
              <a:gd name="adj2" fmla="val 66944"/>
              <a:gd name="adj3" fmla="val 16667"/>
            </a:avLst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Allora, se la mettiamo così va bene! Dimmi cosa devo fare.</a:t>
            </a:r>
            <a:endParaRPr lang="it-IT" sz="2000" dirty="0"/>
          </a:p>
        </p:txBody>
      </p:sp>
    </p:spTree>
  </p:cSld>
  <p:clrMapOvr>
    <a:masterClrMapping/>
  </p:clrMapOvr>
  <p:transition advTm="15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625</TotalTime>
  <Words>393</Words>
  <Application>Microsoft Office PowerPoint</Application>
  <PresentationFormat>Presentazione su schermo (4:3)</PresentationFormat>
  <Paragraphs>49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Equinozio</vt:lpstr>
      <vt:lpstr>LA SERVA PADRONA</vt:lpstr>
      <vt:lpstr>I PERSONAGGI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lenovo</dc:creator>
  <cp:lastModifiedBy>HP</cp:lastModifiedBy>
  <cp:revision>72</cp:revision>
  <dcterms:created xsi:type="dcterms:W3CDTF">2020-04-09T10:16:07Z</dcterms:created>
  <dcterms:modified xsi:type="dcterms:W3CDTF">2021-03-11T08:56:37Z</dcterms:modified>
</cp:coreProperties>
</file>