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6" r:id="rId4"/>
    <p:sldId id="28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4" r:id="rId13"/>
    <p:sldId id="266" r:id="rId14"/>
    <p:sldId id="268" r:id="rId15"/>
    <p:sldId id="267" r:id="rId16"/>
    <p:sldId id="276" r:id="rId17"/>
    <p:sldId id="277" r:id="rId18"/>
    <p:sldId id="282" r:id="rId19"/>
    <p:sldId id="283" r:id="rId20"/>
    <p:sldId id="298" r:id="rId21"/>
    <p:sldId id="284" r:id="rId22"/>
    <p:sldId id="278" r:id="rId23"/>
    <p:sldId id="279" r:id="rId24"/>
    <p:sldId id="280" r:id="rId25"/>
    <p:sldId id="288" r:id="rId26"/>
    <p:sldId id="289" r:id="rId27"/>
    <p:sldId id="290" r:id="rId28"/>
    <p:sldId id="291" r:id="rId29"/>
    <p:sldId id="292" r:id="rId30"/>
    <p:sldId id="293" r:id="rId31"/>
    <p:sldId id="295" r:id="rId32"/>
    <p:sldId id="296" r:id="rId33"/>
    <p:sldId id="297" r:id="rId34"/>
    <p:sldId id="275" r:id="rId35"/>
    <p:sldId id="272" r:id="rId36"/>
    <p:sldId id="285" r:id="rId3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neri" initials="an" lastIdx="1" clrIdx="0">
    <p:extLst>
      <p:ext uri="{19B8F6BF-5375-455C-9EA6-DF929625EA0E}">
        <p15:presenceInfo xmlns:p15="http://schemas.microsoft.com/office/powerpoint/2012/main" userId="a4783bb35e0e8c5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00"/>
    <a:srgbClr val="00FF00"/>
    <a:srgbClr val="0070C0"/>
    <a:srgbClr val="FF66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1317" autoAdjust="0"/>
  </p:normalViewPr>
  <p:slideViewPr>
    <p:cSldViewPr snapToGrid="0">
      <p:cViewPr>
        <p:scale>
          <a:sx n="86" d="100"/>
          <a:sy n="86" d="100"/>
        </p:scale>
        <p:origin x="138" y="-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3C11-FA8F-43E5-8606-1533F7386F33}" type="datetimeFigureOut">
              <a:rPr lang="it-IT" smtClean="0"/>
              <a:t>09/12/2021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8E5E-78B3-4EC9-9660-C48AA27DB9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187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3C11-FA8F-43E5-8606-1533F7386F33}" type="datetimeFigureOut">
              <a:rPr lang="it-IT" smtClean="0"/>
              <a:t>09/12/2021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8E5E-78B3-4EC9-9660-C48AA27DB9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3C11-FA8F-43E5-8606-1533F7386F33}" type="datetimeFigureOut">
              <a:rPr lang="it-IT" smtClean="0"/>
              <a:t>09/12/2021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8E5E-78B3-4EC9-9660-C48AA27DB9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26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3C11-FA8F-43E5-8606-1533F7386F33}" type="datetimeFigureOut">
              <a:rPr lang="it-IT" smtClean="0"/>
              <a:t>09/12/2021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8E5E-78B3-4EC9-9660-C48AA27DB9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5798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3C11-FA8F-43E5-8606-1533F7386F33}" type="datetimeFigureOut">
              <a:rPr lang="it-IT" smtClean="0"/>
              <a:t>09/12/2021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8E5E-78B3-4EC9-9660-C48AA27DB9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724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3C11-FA8F-43E5-8606-1533F7386F33}" type="datetimeFigureOut">
              <a:rPr lang="it-IT" smtClean="0"/>
              <a:t>09/12/2021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8E5E-78B3-4EC9-9660-C48AA27DB9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03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3C11-FA8F-43E5-8606-1533F7386F33}" type="datetimeFigureOut">
              <a:rPr lang="it-IT" smtClean="0"/>
              <a:t>09/12/2021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8E5E-78B3-4EC9-9660-C48AA27DB9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669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3C11-FA8F-43E5-8606-1533F7386F33}" type="datetimeFigureOut">
              <a:rPr lang="it-IT" smtClean="0"/>
              <a:t>09/12/2021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8E5E-78B3-4EC9-9660-C48AA27DB9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725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3C11-FA8F-43E5-8606-1533F7386F33}" type="datetimeFigureOut">
              <a:rPr lang="it-IT" smtClean="0"/>
              <a:t>09/12/2021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8E5E-78B3-4EC9-9660-C48AA27DB9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732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3C11-FA8F-43E5-8606-1533F7386F33}" type="datetimeFigureOut">
              <a:rPr lang="it-IT" smtClean="0"/>
              <a:t>09/12/2021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8E5E-78B3-4EC9-9660-C48AA27DB9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221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3C11-FA8F-43E5-8606-1533F7386F33}" type="datetimeFigureOut">
              <a:rPr lang="it-IT" smtClean="0"/>
              <a:t>09/12/2021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8E5E-78B3-4EC9-9660-C48AA27DB9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8060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F3C11-FA8F-43E5-8606-1533F7386F33}" type="datetimeFigureOut">
              <a:rPr lang="it-IT" smtClean="0"/>
              <a:t>09/12/2021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48E5E-78B3-4EC9-9660-C48AA27DB9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82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9" y="337625"/>
            <a:ext cx="11732454" cy="637266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738240" y="692118"/>
            <a:ext cx="7385539" cy="2205630"/>
          </a:xfr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lvl="0">
              <a:spcBef>
                <a:spcPts val="1000"/>
              </a:spcBef>
            </a:pPr>
            <a:r>
              <a:rPr lang="it-IT" sz="2800" b="1" dirty="0" smtClean="0">
                <a:solidFill>
                  <a:prstClr val="black"/>
                </a:solidFill>
                <a:latin typeface="Tempus Sans ITC" panose="04020404030D07020202" pitchFamily="82" charset="0"/>
                <a:ea typeface="+mn-ea"/>
                <a:cs typeface="+mn-cs"/>
              </a:rPr>
              <a:t>Istituto </a:t>
            </a:r>
            <a:r>
              <a:rPr lang="it-IT" sz="2800" b="1" dirty="0">
                <a:solidFill>
                  <a:prstClr val="black"/>
                </a:solidFill>
                <a:latin typeface="Tempus Sans ITC" panose="04020404030D07020202" pitchFamily="82" charset="0"/>
                <a:ea typeface="+mn-ea"/>
                <a:cs typeface="+mn-cs"/>
              </a:rPr>
              <a:t>comprensivo «Carducci –V. Da Feltre» </a:t>
            </a:r>
            <a:br>
              <a:rPr lang="it-IT" sz="2800" b="1" dirty="0">
                <a:solidFill>
                  <a:prstClr val="black"/>
                </a:solidFill>
                <a:latin typeface="Tempus Sans ITC" panose="04020404030D07020202" pitchFamily="82" charset="0"/>
                <a:ea typeface="+mn-ea"/>
                <a:cs typeface="+mn-cs"/>
              </a:rPr>
            </a:br>
            <a:r>
              <a:rPr lang="it-IT" sz="2800" b="1" dirty="0">
                <a:solidFill>
                  <a:prstClr val="black"/>
                </a:solidFill>
                <a:latin typeface="Tempus Sans ITC" panose="04020404030D07020202" pitchFamily="82" charset="0"/>
                <a:ea typeface="+mn-ea"/>
                <a:cs typeface="+mn-cs"/>
              </a:rPr>
              <a:t>Reggio </a:t>
            </a:r>
            <a:r>
              <a:rPr lang="it-IT" sz="2800" b="1" dirty="0" smtClean="0">
                <a:solidFill>
                  <a:prstClr val="black"/>
                </a:solidFill>
                <a:latin typeface="Tempus Sans ITC" panose="04020404030D07020202" pitchFamily="82" charset="0"/>
                <a:ea typeface="+mn-ea"/>
                <a:cs typeface="+mn-cs"/>
              </a:rPr>
              <a:t>Calabria</a:t>
            </a:r>
            <a:br>
              <a:rPr lang="it-IT" sz="2800" b="1" dirty="0" smtClean="0">
                <a:solidFill>
                  <a:prstClr val="black"/>
                </a:solidFill>
                <a:latin typeface="Tempus Sans ITC" panose="04020404030D07020202" pitchFamily="82" charset="0"/>
                <a:ea typeface="+mn-ea"/>
                <a:cs typeface="+mn-cs"/>
              </a:rPr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 rot="1085406">
            <a:off x="5503639" y="2836573"/>
            <a:ext cx="5391889" cy="1573600"/>
          </a:xfrm>
          <a:solidFill>
            <a:srgbClr val="FFFF00"/>
          </a:solidFill>
        </p:spPr>
        <p:txBody>
          <a:bodyPr>
            <a:normAutofit fontScale="92500"/>
          </a:bodyPr>
          <a:lstStyle/>
          <a:p>
            <a:r>
              <a:rPr lang="it-IT" sz="4800" b="1" dirty="0" smtClean="0">
                <a:latin typeface="Tempus Sans ITC" panose="04020404030D07020202" pitchFamily="82" charset="0"/>
              </a:rPr>
              <a:t>La scuola dell’Infanzia </a:t>
            </a:r>
          </a:p>
          <a:p>
            <a:r>
              <a:rPr lang="it-IT" sz="4800" b="1" dirty="0" smtClean="0">
                <a:latin typeface="Tempus Sans ITC" panose="04020404030D07020202" pitchFamily="82" charset="0"/>
              </a:rPr>
              <a:t>si presenta</a:t>
            </a:r>
            <a:r>
              <a:rPr lang="it-IT" sz="5100" b="1" dirty="0" smtClean="0">
                <a:latin typeface="Tempus Sans ITC" panose="04020404030D07020202" pitchFamily="82" charset="0"/>
              </a:rPr>
              <a:t>…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60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5674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latin typeface="Tempus Sans ITC" panose="04020404030D07020202" pitchFamily="82" charset="0"/>
              </a:rPr>
              <a:t>Le finalità della scuola dell’Infanzia</a:t>
            </a:r>
            <a:endParaRPr lang="it-IT" sz="4800" b="1" dirty="0">
              <a:latin typeface="Tempus Sans ITC" panose="04020404030D070202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516532"/>
            <a:ext cx="10515600" cy="3673654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it-IT" sz="13200" b="1" dirty="0">
                <a:latin typeface="Tempus Sans ITC" panose="04020404030D07020202" pitchFamily="82" charset="0"/>
              </a:rPr>
              <a:t>La scuola </a:t>
            </a:r>
            <a:r>
              <a:rPr lang="it-IT" sz="13200" b="1" dirty="0" smtClean="0">
                <a:latin typeface="Tempus Sans ITC" panose="04020404030D07020202" pitchFamily="82" charset="0"/>
              </a:rPr>
              <a:t>dell’Infanzia </a:t>
            </a:r>
            <a:r>
              <a:rPr lang="it-IT" sz="13200" b="1" dirty="0">
                <a:latin typeface="Tempus Sans ITC" panose="04020404030D07020202" pitchFamily="82" charset="0"/>
              </a:rPr>
              <a:t>è </a:t>
            </a:r>
            <a:r>
              <a:rPr lang="it-IT" sz="13200" b="1" dirty="0" smtClean="0">
                <a:latin typeface="Tempus Sans ITC" panose="04020404030D07020202" pitchFamily="82" charset="0"/>
              </a:rPr>
              <a:t>il primo luogo </a:t>
            </a:r>
            <a:r>
              <a:rPr lang="it-IT" sz="13200" b="1" dirty="0">
                <a:latin typeface="Tempus Sans ITC" panose="04020404030D07020202" pitchFamily="82" charset="0"/>
              </a:rPr>
              <a:t>di </a:t>
            </a:r>
            <a:r>
              <a:rPr lang="it-IT" sz="13200" b="1" dirty="0" smtClean="0">
                <a:latin typeface="Tempus Sans ITC" panose="04020404030D07020202" pitchFamily="82" charset="0"/>
              </a:rPr>
              <a:t>apprendimento </a:t>
            </a:r>
            <a:r>
              <a:rPr lang="it-IT" sz="13200" b="1" dirty="0">
                <a:latin typeface="Tempus Sans ITC" panose="04020404030D07020202" pitchFamily="82" charset="0"/>
              </a:rPr>
              <a:t>del sistema scolastico; il luogo migliore in cui diventare </a:t>
            </a:r>
            <a:r>
              <a:rPr lang="it-IT" sz="13200" b="1" dirty="0" smtClean="0">
                <a:latin typeface="Tempus Sans ITC" panose="04020404030D07020202" pitchFamily="82" charset="0"/>
              </a:rPr>
              <a:t>grandi , luogo </a:t>
            </a:r>
            <a:r>
              <a:rPr lang="it-IT" sz="13200" b="1" dirty="0">
                <a:latin typeface="Tempus Sans ITC" panose="04020404030D07020202" pitchFamily="82" charset="0"/>
              </a:rPr>
              <a:t>di inclusione dove vengono riconosciute specificità e </a:t>
            </a:r>
            <a:r>
              <a:rPr lang="it-IT" sz="13200" b="1" dirty="0" smtClean="0">
                <a:latin typeface="Tempus Sans ITC" panose="04020404030D07020202" pitchFamily="82" charset="0"/>
              </a:rPr>
              <a:t>differenze perseguendo </a:t>
            </a:r>
            <a:r>
              <a:rPr lang="it-IT" sz="13200" b="1" dirty="0">
                <a:latin typeface="Tempus Sans ITC" panose="04020404030D07020202" pitchFamily="82" charset="0"/>
              </a:rPr>
              <a:t>le </a:t>
            </a:r>
            <a:r>
              <a:rPr lang="it-IT" sz="13200" b="1" dirty="0" smtClean="0">
                <a:latin typeface="Tempus Sans ITC" panose="04020404030D07020202" pitchFamily="82" charset="0"/>
              </a:rPr>
              <a:t>seguenti finalità educative</a:t>
            </a:r>
            <a:r>
              <a:rPr lang="it-IT" sz="7200" b="1" dirty="0" smtClean="0">
                <a:latin typeface="Tempus Sans ITC" panose="04020404030D07020202" pitchFamily="82" charset="0"/>
              </a:rPr>
              <a:t>: </a:t>
            </a:r>
            <a:endParaRPr lang="it-IT" sz="4400" b="1" dirty="0" smtClean="0"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it-IT" sz="4800" dirty="0" smtClean="0">
              <a:latin typeface="Tempus Sans ITC" panose="04020404030D07020202" pitchFamily="82" charset="0"/>
            </a:endParaRPr>
          </a:p>
          <a:p>
            <a:r>
              <a:rPr lang="it-IT" sz="11200" b="1" dirty="0" smtClean="0">
                <a:latin typeface="Tempus Sans ITC" panose="04020404030D07020202" pitchFamily="82" charset="0"/>
              </a:rPr>
              <a:t>Sviluppo dell’identità;</a:t>
            </a:r>
          </a:p>
          <a:p>
            <a:r>
              <a:rPr lang="it-IT" sz="11200" b="1" dirty="0" smtClean="0">
                <a:latin typeface="Tempus Sans ITC" panose="04020404030D07020202" pitchFamily="82" charset="0"/>
              </a:rPr>
              <a:t> dell’ autonomia;</a:t>
            </a:r>
          </a:p>
          <a:p>
            <a:r>
              <a:rPr lang="it-IT" sz="11200" b="1" dirty="0" smtClean="0">
                <a:latin typeface="Tempus Sans ITC" panose="04020404030D07020202" pitchFamily="82" charset="0"/>
              </a:rPr>
              <a:t>della competenza;</a:t>
            </a:r>
          </a:p>
          <a:p>
            <a:r>
              <a:rPr lang="it-IT" sz="11200" b="1" dirty="0" smtClean="0">
                <a:latin typeface="Tempus Sans ITC" panose="04020404030D07020202" pitchFamily="82" charset="0"/>
              </a:rPr>
              <a:t>della cittadinanza.</a:t>
            </a:r>
          </a:p>
          <a:p>
            <a:pPr marL="0" indent="0">
              <a:buNone/>
            </a:pPr>
            <a:endParaRPr lang="it-IT" dirty="0">
              <a:latin typeface="Tempus Sans ITC" panose="04020404030D07020202" pitchFamily="8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1" y="4062749"/>
            <a:ext cx="3158392" cy="225487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3474317"/>
            <a:ext cx="3355716" cy="23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e 7"/>
          <p:cNvSpPr/>
          <p:nvPr/>
        </p:nvSpPr>
        <p:spPr>
          <a:xfrm>
            <a:off x="6665884" y="3627628"/>
            <a:ext cx="2942825" cy="2806658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7030A0"/>
                </a:solidFill>
              </a:rPr>
              <a:t>La conoscenza del mondo</a:t>
            </a:r>
            <a:endParaRPr lang="it-IT" sz="2800" dirty="0">
              <a:solidFill>
                <a:srgbClr val="7030A0"/>
              </a:solidFill>
            </a:endParaRPr>
          </a:p>
        </p:txBody>
      </p:sp>
      <p:sp>
        <p:nvSpPr>
          <p:cNvPr id="6" name="Ovale 5"/>
          <p:cNvSpPr/>
          <p:nvPr/>
        </p:nvSpPr>
        <p:spPr>
          <a:xfrm>
            <a:off x="4358130" y="1339865"/>
            <a:ext cx="3034717" cy="2862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/>
              <a:t>Il corpo e il movimento</a:t>
            </a:r>
            <a:endParaRPr lang="it-IT" sz="2800" dirty="0"/>
          </a:p>
        </p:txBody>
      </p:sp>
      <p:sp>
        <p:nvSpPr>
          <p:cNvPr id="7" name="Ovale 6"/>
          <p:cNvSpPr/>
          <p:nvPr/>
        </p:nvSpPr>
        <p:spPr>
          <a:xfrm>
            <a:off x="160163" y="1339865"/>
            <a:ext cx="2917937" cy="2755980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</a:rPr>
              <a:t>I discorsi e le parole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4" name="Ovale 3"/>
          <p:cNvSpPr/>
          <p:nvPr/>
        </p:nvSpPr>
        <p:spPr>
          <a:xfrm>
            <a:off x="2065841" y="3627628"/>
            <a:ext cx="2999876" cy="281156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solidFill>
                  <a:srgbClr val="00B050"/>
                </a:solidFill>
              </a:rPr>
              <a:t>Il sé e l’altro</a:t>
            </a:r>
            <a:endParaRPr lang="it-IT" sz="3200" dirty="0">
              <a:solidFill>
                <a:srgbClr val="00B05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8809150" y="1263232"/>
            <a:ext cx="3056334" cy="29390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00"/>
                </a:solidFill>
              </a:rPr>
              <a:t>Immagini, suoni, colori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17502"/>
            <a:ext cx="10515600" cy="1325563"/>
          </a:xfrm>
        </p:spPr>
        <p:txBody>
          <a:bodyPr>
            <a:noAutofit/>
          </a:bodyPr>
          <a:lstStyle/>
          <a:p>
            <a:r>
              <a:rPr lang="it-IT" sz="2800" b="1" dirty="0" smtClean="0">
                <a:latin typeface="Tempus Sans ITC" panose="04020404030D07020202" pitchFamily="82" charset="0"/>
              </a:rPr>
              <a:t>Queste </a:t>
            </a:r>
            <a:r>
              <a:rPr lang="it-IT" sz="2800" b="1" dirty="0">
                <a:latin typeface="Tempus Sans ITC" panose="04020404030D07020202" pitchFamily="82" charset="0"/>
              </a:rPr>
              <a:t>finalità si perseguiranno </a:t>
            </a:r>
            <a:r>
              <a:rPr lang="it-IT" sz="2800" b="1" dirty="0" smtClean="0">
                <a:latin typeface="Tempus Sans ITC" panose="04020404030D07020202" pitchFamily="82" charset="0"/>
              </a:rPr>
              <a:t>attraverso lo svolgimento di attività che faranno riferimento ai campi d’esperienza</a:t>
            </a:r>
            <a:endParaRPr lang="it-IT" sz="3200" b="1" dirty="0">
              <a:latin typeface="Tempus Sans ITC" panose="04020404030D070202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023" y="1596979"/>
            <a:ext cx="10515600" cy="19575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b="1" dirty="0" smtClean="0">
              <a:solidFill>
                <a:srgbClr val="000000"/>
              </a:solidFill>
              <a:latin typeface="Tempus Sans ITC" panose="04020404030D07020202" pitchFamily="82" charset="0"/>
            </a:endParaRPr>
          </a:p>
          <a:p>
            <a:pPr marL="0" indent="0">
              <a:buNone/>
            </a:pPr>
            <a:r>
              <a:rPr lang="it-IT" sz="3600" b="1" dirty="0">
                <a:solidFill>
                  <a:srgbClr val="000000"/>
                </a:solidFill>
                <a:latin typeface="Tempus Sans ITC" panose="04020404030D07020202" pitchFamily="82" charset="0"/>
              </a:rPr>
              <a:t> </a:t>
            </a:r>
            <a:r>
              <a:rPr lang="it-IT" sz="3600" b="1" dirty="0" smtClean="0">
                <a:solidFill>
                  <a:srgbClr val="000000"/>
                </a:solidFill>
                <a:latin typeface="Tempus Sans ITC" panose="04020404030D07020202" pitchFamily="82" charset="0"/>
              </a:rPr>
              <a:t>              </a:t>
            </a:r>
            <a:r>
              <a:rPr lang="it-IT" sz="4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             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7048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  <p:bldP spid="4" grpId="0" animBg="1"/>
      <p:bldP spid="5" grpId="0" animBg="1"/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5205" y="420711"/>
            <a:ext cx="11101590" cy="120488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it-IT" sz="3600" b="1" dirty="0" smtClean="0">
                <a:solidFill>
                  <a:srgbClr val="000000"/>
                </a:solidFill>
                <a:latin typeface="Tempus Sans ITC" panose="04020404030D07020202" pitchFamily="82" charset="0"/>
                <a:ea typeface="+mn-ea"/>
                <a:cs typeface="+mn-cs"/>
              </a:rPr>
              <a:t/>
            </a:r>
            <a:br>
              <a:rPr lang="it-IT" sz="3600" b="1" dirty="0" smtClean="0">
                <a:solidFill>
                  <a:srgbClr val="000000"/>
                </a:solidFill>
                <a:latin typeface="Tempus Sans ITC" panose="04020404030D07020202" pitchFamily="82" charset="0"/>
                <a:ea typeface="+mn-ea"/>
                <a:cs typeface="+mn-cs"/>
              </a:rPr>
            </a:br>
            <a:r>
              <a:rPr lang="it-IT" sz="3600" b="1" dirty="0" smtClean="0">
                <a:solidFill>
                  <a:srgbClr val="000000"/>
                </a:solidFill>
                <a:latin typeface="Tempus Sans ITC" panose="04020404030D07020202" pitchFamily="82" charset="0"/>
                <a:ea typeface="+mn-ea"/>
                <a:cs typeface="+mn-cs"/>
              </a:rPr>
              <a:t>Aree </a:t>
            </a:r>
            <a:r>
              <a:rPr lang="it-IT" sz="3600" b="1" dirty="0">
                <a:solidFill>
                  <a:srgbClr val="000000"/>
                </a:solidFill>
                <a:latin typeface="Tempus Sans ITC" panose="04020404030D07020202" pitchFamily="82" charset="0"/>
                <a:ea typeface="+mn-ea"/>
                <a:cs typeface="+mn-cs"/>
              </a:rPr>
              <a:t>del conoscere in cui si articola il curriculo e si </a:t>
            </a:r>
            <a:r>
              <a:rPr lang="it-IT" sz="3600" b="1" dirty="0" smtClean="0">
                <a:solidFill>
                  <a:srgbClr val="000000"/>
                </a:solidFill>
                <a:latin typeface="Tempus Sans ITC" panose="04020404030D07020202" pitchFamily="82" charset="0"/>
                <a:ea typeface="+mn-ea"/>
                <a:cs typeface="+mn-cs"/>
              </a:rPr>
              <a:t>sviluppano </a:t>
            </a:r>
            <a:r>
              <a:rPr lang="it-IT" sz="3600" b="1" dirty="0">
                <a:solidFill>
                  <a:srgbClr val="000000"/>
                </a:solidFill>
                <a:latin typeface="Tempus Sans ITC" panose="04020404030D07020202" pitchFamily="82" charset="0"/>
                <a:ea typeface="+mn-ea"/>
                <a:cs typeface="+mn-cs"/>
              </a:rPr>
              <a:t>le competenze chiave europee</a:t>
            </a:r>
            <a:br>
              <a:rPr lang="it-IT" sz="3600" b="1" dirty="0">
                <a:solidFill>
                  <a:srgbClr val="000000"/>
                </a:solidFill>
                <a:latin typeface="Tempus Sans ITC" panose="04020404030D07020202" pitchFamily="82" charset="0"/>
                <a:ea typeface="+mn-ea"/>
                <a:cs typeface="+mn-cs"/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smtClean="0">
                <a:latin typeface="Tempus Sans ITC" panose="04020404030D07020202" pitchFamily="82" charset="0"/>
              </a:rPr>
              <a:t>Competenza alfabetica funzionale</a:t>
            </a:r>
          </a:p>
          <a:p>
            <a:r>
              <a:rPr lang="it-IT" b="1" dirty="0" smtClean="0">
                <a:latin typeface="Tempus Sans ITC" panose="04020404030D07020202" pitchFamily="82" charset="0"/>
              </a:rPr>
              <a:t>Competenza multilinguistica</a:t>
            </a:r>
          </a:p>
          <a:p>
            <a:r>
              <a:rPr lang="it-IT" b="1" dirty="0" smtClean="0">
                <a:latin typeface="Tempus Sans ITC" panose="04020404030D07020202" pitchFamily="82" charset="0"/>
              </a:rPr>
              <a:t>Competenza di base in matematica, scienze e tecnologia</a:t>
            </a:r>
          </a:p>
          <a:p>
            <a:r>
              <a:rPr lang="it-IT" b="1" dirty="0" smtClean="0">
                <a:latin typeface="Tempus Sans ITC" panose="04020404030D07020202" pitchFamily="82" charset="0"/>
              </a:rPr>
              <a:t>Competenza digitale</a:t>
            </a:r>
          </a:p>
          <a:p>
            <a:r>
              <a:rPr lang="it-IT" b="1" dirty="0" smtClean="0">
                <a:latin typeface="Tempus Sans ITC" panose="04020404030D07020202" pitchFamily="82" charset="0"/>
              </a:rPr>
              <a:t>Imparare ad imparare</a:t>
            </a:r>
          </a:p>
          <a:p>
            <a:r>
              <a:rPr lang="it-IT" b="1" dirty="0" smtClean="0">
                <a:latin typeface="Tempus Sans ITC" panose="04020404030D07020202" pitchFamily="82" charset="0"/>
              </a:rPr>
              <a:t>Competenze sociali e civiche</a:t>
            </a:r>
          </a:p>
          <a:p>
            <a:r>
              <a:rPr lang="it-IT" b="1" dirty="0" smtClean="0">
                <a:latin typeface="Tempus Sans ITC" panose="04020404030D07020202" pitchFamily="82" charset="0"/>
              </a:rPr>
              <a:t>Competenza imprenditoriale</a:t>
            </a:r>
          </a:p>
          <a:p>
            <a:r>
              <a:rPr lang="it-IT" b="1" dirty="0" smtClean="0">
                <a:latin typeface="Tempus Sans ITC" panose="04020404030D07020202" pitchFamily="82" charset="0"/>
              </a:rPr>
              <a:t>Competenza in materia di consapevolezza ed espressione culturale</a:t>
            </a:r>
            <a:r>
              <a:rPr lang="it-IT" dirty="0">
                <a:latin typeface="Tempus Sans ITC" panose="04020404030D07020202" pitchFamily="8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655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latin typeface="Tempus Sans ITC" panose="04020404030D07020202" pitchFamily="82" charset="0"/>
              </a:rPr>
              <a:t>METODOLOGIA</a:t>
            </a:r>
            <a:endParaRPr lang="it-IT" sz="4800" b="1" dirty="0">
              <a:latin typeface="Tempus Sans ITC" panose="04020404030D070202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533525"/>
            <a:ext cx="10515600" cy="4351338"/>
          </a:xfrm>
        </p:spPr>
        <p:txBody>
          <a:bodyPr>
            <a:normAutofit/>
          </a:bodyPr>
          <a:lstStyle/>
          <a:p>
            <a:r>
              <a:rPr lang="it-IT" b="1" dirty="0" smtClean="0">
                <a:latin typeface="Tempus Sans ITC" panose="04020404030D07020202" pitchFamily="82" charset="0"/>
              </a:rPr>
              <a:t>Attività </a:t>
            </a:r>
            <a:r>
              <a:rPr lang="it-IT" b="1" dirty="0">
                <a:latin typeface="Tempus Sans ITC" panose="04020404030D07020202" pitchFamily="82" charset="0"/>
              </a:rPr>
              <a:t>di sezione e di </a:t>
            </a:r>
            <a:r>
              <a:rPr lang="it-IT" b="1" dirty="0" smtClean="0">
                <a:latin typeface="Tempus Sans ITC" panose="04020404030D07020202" pitchFamily="82" charset="0"/>
              </a:rPr>
              <a:t>intersezione;</a:t>
            </a:r>
          </a:p>
          <a:p>
            <a:r>
              <a:rPr lang="it-IT" b="1" dirty="0" smtClean="0">
                <a:latin typeface="Tempus Sans ITC" panose="04020404030D07020202" pitchFamily="82" charset="0"/>
              </a:rPr>
              <a:t>Attività laboratoriali;</a:t>
            </a:r>
          </a:p>
          <a:p>
            <a:r>
              <a:rPr lang="it-IT" b="1" dirty="0" smtClean="0">
                <a:latin typeface="Tempus Sans ITC" panose="04020404030D07020202" pitchFamily="82" charset="0"/>
              </a:rPr>
              <a:t>Attività </a:t>
            </a:r>
            <a:r>
              <a:rPr lang="it-IT" b="1" dirty="0">
                <a:latin typeface="Tempus Sans ITC" panose="04020404030D07020202" pitchFamily="82" charset="0"/>
              </a:rPr>
              <a:t>a piccoli gruppi e per gruppi di </a:t>
            </a:r>
            <a:r>
              <a:rPr lang="it-IT" b="1" dirty="0" smtClean="0">
                <a:latin typeface="Tempus Sans ITC" panose="04020404030D07020202" pitchFamily="82" charset="0"/>
              </a:rPr>
              <a:t>età;</a:t>
            </a:r>
          </a:p>
          <a:p>
            <a:r>
              <a:rPr lang="it-IT" b="1" dirty="0" smtClean="0">
                <a:latin typeface="Tempus Sans ITC" panose="04020404030D07020202" pitchFamily="82" charset="0"/>
              </a:rPr>
              <a:t>Sfondo integratore;</a:t>
            </a:r>
            <a:endParaRPr lang="it-IT" b="1" dirty="0">
              <a:latin typeface="Tempus Sans ITC" panose="04020404030D07020202" pitchFamily="82" charset="0"/>
            </a:endParaRPr>
          </a:p>
          <a:p>
            <a:pPr marL="0" indent="0">
              <a:buNone/>
            </a:pPr>
            <a:r>
              <a:rPr lang="it-IT" b="1" dirty="0" smtClean="0">
                <a:latin typeface="Tempus Sans ITC" panose="04020404030D07020202" pitchFamily="82" charset="0"/>
              </a:rPr>
              <a:t>Tutte </a:t>
            </a:r>
            <a:r>
              <a:rPr lang="it-IT" b="1" dirty="0">
                <a:latin typeface="Tempus Sans ITC" panose="04020404030D07020202" pitchFamily="82" charset="0"/>
              </a:rPr>
              <a:t>le attività di scoperta, esplorazione, contatto con gli oggetti, la natura, l’arte, il territorio vengono proposte in forma </a:t>
            </a:r>
            <a:r>
              <a:rPr lang="it-IT" b="1" dirty="0" smtClean="0">
                <a:latin typeface="Tempus Sans ITC" panose="04020404030D07020202" pitchFamily="82" charset="0"/>
              </a:rPr>
              <a:t>ludica, poiché attraverso il gioco, </a:t>
            </a:r>
            <a:r>
              <a:rPr lang="it-IT" b="1" dirty="0">
                <a:latin typeface="Tempus Sans ITC" panose="04020404030D07020202" pitchFamily="82" charset="0"/>
              </a:rPr>
              <a:t>sia spontaneo che </a:t>
            </a:r>
            <a:r>
              <a:rPr lang="it-IT" b="1" dirty="0" smtClean="0">
                <a:latin typeface="Tempus Sans ITC" panose="04020404030D07020202" pitchFamily="82" charset="0"/>
              </a:rPr>
              <a:t>strutturato, </a:t>
            </a:r>
            <a:r>
              <a:rPr lang="it-IT" b="1" dirty="0">
                <a:latin typeface="Tempus Sans ITC" panose="04020404030D07020202" pitchFamily="82" charset="0"/>
              </a:rPr>
              <a:t>i bambini si esprimono, raccontano, interpretano e combinano in modo creativo le esperienze soggettive e </a:t>
            </a:r>
            <a:r>
              <a:rPr lang="it-IT" b="1" dirty="0" smtClean="0">
                <a:latin typeface="Tempus Sans ITC" panose="04020404030D07020202" pitchFamily="82" charset="0"/>
              </a:rPr>
              <a:t>sociali. 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13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4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4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4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833" y="114300"/>
            <a:ext cx="11353801" cy="17018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it-IT" sz="4000" b="1" dirty="0" smtClean="0">
                <a:latin typeface="Tempus Sans ITC" panose="04020404030D07020202" pitchFamily="82" charset="0"/>
              </a:rPr>
              <a:t/>
            </a:r>
            <a:br>
              <a:rPr lang="it-IT" sz="4000" b="1" dirty="0" smtClean="0">
                <a:latin typeface="Tempus Sans ITC" panose="04020404030D07020202" pitchFamily="82" charset="0"/>
              </a:rPr>
            </a:br>
            <a:r>
              <a:rPr lang="it-IT" sz="4000" b="1" dirty="0" smtClean="0">
                <a:latin typeface="Tempus Sans ITC" panose="04020404030D07020202" pitchFamily="82" charset="0"/>
              </a:rPr>
              <a:t>Una </a:t>
            </a:r>
            <a:r>
              <a:rPr lang="it-IT" sz="4000" b="1" dirty="0">
                <a:latin typeface="Tempus Sans ITC" panose="04020404030D07020202" pitchFamily="82" charset="0"/>
              </a:rPr>
              <a:t>giornata </a:t>
            </a:r>
            <a:r>
              <a:rPr lang="it-IT" sz="4000" b="1" dirty="0" smtClean="0">
                <a:latin typeface="Tempus Sans ITC" panose="04020404030D07020202" pitchFamily="82" charset="0"/>
              </a:rPr>
              <a:t>tipo alla </a:t>
            </a:r>
            <a:r>
              <a:rPr lang="it-IT" sz="4000" b="1" dirty="0">
                <a:latin typeface="Tempus Sans ITC" panose="04020404030D07020202" pitchFamily="82" charset="0"/>
              </a:rPr>
              <a:t>scuola </a:t>
            </a:r>
            <a:r>
              <a:rPr lang="it-IT" sz="4000" b="1" dirty="0" smtClean="0">
                <a:latin typeface="Tempus Sans ITC" panose="04020404030D07020202" pitchFamily="82" charset="0"/>
              </a:rPr>
              <a:t>dell’Infanzia …</a:t>
            </a:r>
            <a:br>
              <a:rPr lang="it-IT" sz="4000" b="1" dirty="0" smtClean="0">
                <a:latin typeface="Tempus Sans ITC" panose="04020404030D07020202" pitchFamily="82" charset="0"/>
              </a:rPr>
            </a:br>
            <a:r>
              <a:rPr lang="it-IT" sz="2700" b="1" dirty="0" smtClean="0">
                <a:latin typeface="Tempus Sans ITC" panose="04020404030D07020202" pitchFamily="82" charset="0"/>
              </a:rPr>
              <a:t>L’articolazione dei tempi della giornata dei bambini, rappresenta una serie di </a:t>
            </a:r>
            <a:r>
              <a:rPr lang="it-IT" sz="2700" b="1" dirty="0">
                <a:latin typeface="Tempus Sans ITC" panose="04020404030D07020202" pitchFamily="82" charset="0"/>
              </a:rPr>
              <a:t>m</a:t>
            </a:r>
            <a:r>
              <a:rPr lang="it-IT" sz="2700" b="1" dirty="0" smtClean="0">
                <a:latin typeface="Tempus Sans ITC" panose="04020404030D07020202" pitchFamily="82" charset="0"/>
              </a:rPr>
              <a:t>omenti scanditi e regolari che permettono lo svolgimento delle attività rispettando i bisogni educativi e i ritmi di vita di ognuno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.</a:t>
            </a:r>
            <a:r>
              <a:rPr lang="it-IT" dirty="0">
                <a:latin typeface="Tempus Sans ITC" panose="04020404030D07020202" pitchFamily="82" charset="0"/>
              </a:rPr>
              <a:t/>
            </a:r>
            <a:br>
              <a:rPr lang="it-IT" dirty="0">
                <a:latin typeface="Tempus Sans ITC" panose="04020404030D07020202" pitchFamily="82" charset="0"/>
              </a:rPr>
            </a:br>
            <a:endParaRPr lang="it-IT" dirty="0">
              <a:latin typeface="Tempus Sans ITC" panose="04020404030D070202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5833" y="1562101"/>
            <a:ext cx="11353801" cy="5041900"/>
          </a:xfrm>
        </p:spPr>
        <p:txBody>
          <a:bodyPr>
            <a:normAutofit/>
          </a:bodyPr>
          <a:lstStyle/>
          <a:p>
            <a:endParaRPr lang="it-IT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Ore 8,15/9.15 </a:t>
            </a:r>
            <a:r>
              <a:rPr lang="it-IT" sz="2400" b="1" dirty="0" smtClean="0">
                <a:latin typeface="Tempus Sans ITC" panose="04020404030D07020202" pitchFamily="82" charset="0"/>
              </a:rPr>
              <a:t>Accoglienza-gioco libero con materiale strutturato;</a:t>
            </a:r>
          </a:p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Ore 9,15/10,30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it-IT" sz="2400" b="1" dirty="0">
                <a:latin typeface="Tempus Sans ITC" panose="04020404030D07020202" pitchFamily="82" charset="0"/>
              </a:rPr>
              <a:t>A</a:t>
            </a:r>
            <a:r>
              <a:rPr lang="it-IT" sz="2400" b="1" dirty="0" smtClean="0">
                <a:latin typeface="Tempus Sans ITC" panose="04020404030D07020202" pitchFamily="82" charset="0"/>
              </a:rPr>
              <a:t>ttività di routine in </a:t>
            </a:r>
            <a:r>
              <a:rPr lang="it-IT" sz="2400" b="1" dirty="0" err="1" smtClean="0">
                <a:latin typeface="Tempus Sans ITC" panose="04020404030D07020202" pitchFamily="82" charset="0"/>
              </a:rPr>
              <a:t>circle</a:t>
            </a:r>
            <a:r>
              <a:rPr lang="it-IT" sz="2400" b="1" dirty="0" smtClean="0">
                <a:latin typeface="Tempus Sans ITC" panose="04020404030D07020202" pitchFamily="82" charset="0"/>
              </a:rPr>
              <a:t> time ,uso dei servizi igienici, merenda       ( racconti, canti, presenze, </a:t>
            </a:r>
            <a:r>
              <a:rPr lang="it-IT" sz="2400" b="1" dirty="0">
                <a:latin typeface="Tempus Sans ITC" panose="04020404030D07020202" pitchFamily="82" charset="0"/>
              </a:rPr>
              <a:t>calendario del tempo </a:t>
            </a:r>
            <a:r>
              <a:rPr lang="it-IT" sz="2400" b="1" dirty="0" smtClean="0">
                <a:latin typeface="Tempus Sans ITC" panose="04020404030D07020202" pitchFamily="82" charset="0"/>
              </a:rPr>
              <a:t>, incarichi </a:t>
            </a:r>
            <a:r>
              <a:rPr lang="it-IT" sz="2400" b="1" dirty="0">
                <a:latin typeface="Tempus Sans ITC" panose="04020404030D07020202" pitchFamily="82" charset="0"/>
              </a:rPr>
              <a:t>del </a:t>
            </a:r>
            <a:r>
              <a:rPr lang="it-IT" sz="2400" b="1" dirty="0" smtClean="0">
                <a:latin typeface="Tempus Sans ITC" panose="04020404030D07020202" pitchFamily="82" charset="0"/>
              </a:rPr>
              <a:t>giorno , </a:t>
            </a:r>
            <a:r>
              <a:rPr lang="it-IT" sz="2400" b="1" dirty="0">
                <a:latin typeface="Tempus Sans ITC" panose="04020404030D07020202" pitchFamily="82" charset="0"/>
              </a:rPr>
              <a:t>input per attività didattiche </a:t>
            </a:r>
            <a:r>
              <a:rPr lang="it-IT" sz="2400" b="1" dirty="0" smtClean="0">
                <a:latin typeface="Tempus Sans ITC" panose="04020404030D07020202" pitchFamily="82" charset="0"/>
              </a:rPr>
              <a:t>inerenti </a:t>
            </a:r>
            <a:r>
              <a:rPr lang="it-IT" sz="2400" b="1" dirty="0">
                <a:latin typeface="Tempus Sans ITC" panose="04020404030D07020202" pitchFamily="82" charset="0"/>
              </a:rPr>
              <a:t>ai nuclei tematici </a:t>
            </a:r>
            <a:r>
              <a:rPr lang="it-IT" sz="2400" b="1" dirty="0" smtClean="0">
                <a:latin typeface="Tempus Sans ITC" panose="04020404030D07020202" pitchFamily="82" charset="0"/>
              </a:rPr>
              <a:t>programmati con utilizzo della LIM;</a:t>
            </a:r>
            <a:endParaRPr lang="it-IT" sz="3200" b="1" dirty="0" smtClean="0">
              <a:latin typeface="Tempus Sans ITC" panose="04020404030D07020202" pitchFamily="82" charset="0"/>
            </a:endParaRPr>
          </a:p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Ore 10,30/12,00 </a:t>
            </a:r>
            <a:r>
              <a:rPr lang="it-IT" sz="2400" b="1" dirty="0">
                <a:latin typeface="Tempus Sans ITC" panose="04020404030D07020202" pitchFamily="82" charset="0"/>
              </a:rPr>
              <a:t>A</a:t>
            </a:r>
            <a:r>
              <a:rPr lang="it-IT" sz="2400" b="1" dirty="0" smtClean="0">
                <a:latin typeface="Tempus Sans ITC" panose="04020404030D07020202" pitchFamily="82" charset="0"/>
              </a:rPr>
              <a:t>ttività didattiche programmate; </a:t>
            </a:r>
          </a:p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Ore 12,00/13,00 </a:t>
            </a:r>
            <a:r>
              <a:rPr lang="it-IT" sz="2400" b="1" dirty="0" smtClean="0">
                <a:latin typeface="Tempus Sans ITC" panose="04020404030D07020202" pitchFamily="82" charset="0"/>
              </a:rPr>
              <a:t>Gioco libero o strutturato, </a:t>
            </a:r>
            <a:r>
              <a:rPr lang="it-IT" sz="2400" b="1" dirty="0" err="1" smtClean="0">
                <a:latin typeface="Tempus Sans ITC" panose="04020404030D07020202" pitchFamily="82" charset="0"/>
              </a:rPr>
              <a:t>circle</a:t>
            </a:r>
            <a:r>
              <a:rPr lang="it-IT" sz="2400" b="1" dirty="0" smtClean="0">
                <a:latin typeface="Tempus Sans ITC" panose="04020404030D07020202" pitchFamily="82" charset="0"/>
              </a:rPr>
              <a:t> time con canti o giochi di gruppo, riordino sezione, preparazione al pranzo e all’uscita intermedia;</a:t>
            </a:r>
          </a:p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Ore 13,00/14,00 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Pranzo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;</a:t>
            </a:r>
          </a:p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Ore  14,00/16,15 </a:t>
            </a:r>
            <a:r>
              <a:rPr lang="it-IT" sz="2400" b="1" dirty="0" smtClean="0">
                <a:latin typeface="Tempus Sans ITC" panose="04020404030D07020202" pitchFamily="82" charset="0"/>
              </a:rPr>
              <a:t>Gioco libero e/o attività di rinforzo inerenti </a:t>
            </a:r>
            <a:r>
              <a:rPr lang="it-IT" sz="2400" b="1" dirty="0">
                <a:latin typeface="Tempus Sans ITC" panose="04020404030D07020202" pitchFamily="82" charset="0"/>
              </a:rPr>
              <a:t>ai nuclei tematici programmati (interventi individualizzati</a:t>
            </a:r>
            <a:r>
              <a:rPr lang="it-IT" sz="2400" b="1" dirty="0" smtClean="0">
                <a:latin typeface="Tempus Sans ITC" panose="04020404030D07020202" pitchFamily="82" charset="0"/>
              </a:rPr>
              <a:t>),riordino sezione e predisposizione all’uscita.</a:t>
            </a:r>
          </a:p>
          <a:p>
            <a:pPr marL="0" indent="0">
              <a:buNone/>
            </a:pPr>
            <a:endParaRPr lang="it-IT" b="1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97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57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it-IT" b="1" dirty="0" smtClean="0">
                <a:latin typeface="Tempus Sans ITC" panose="04020404030D07020202" pitchFamily="82" charset="0"/>
              </a:rPr>
              <a:t>USCITE DIDATTICHE</a:t>
            </a:r>
            <a:endParaRPr lang="it-IT" b="1" dirty="0">
              <a:latin typeface="Tempus Sans ITC" panose="04020404030D070202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0738" y="2247900"/>
            <a:ext cx="10515600" cy="3518385"/>
          </a:xfrm>
        </p:spPr>
        <p:txBody>
          <a:bodyPr>
            <a:normAutofit fontScale="92500" lnSpcReduction="10000"/>
          </a:bodyPr>
          <a:lstStyle/>
          <a:p>
            <a:r>
              <a:rPr lang="it-IT" sz="4100" b="1" dirty="0" smtClean="0">
                <a:latin typeface="Tempus Sans ITC" panose="04020404030D07020202" pitchFamily="82" charset="0"/>
              </a:rPr>
              <a:t>Uscite sul territorio;</a:t>
            </a:r>
          </a:p>
          <a:p>
            <a:r>
              <a:rPr lang="it-IT" sz="4100" b="1" dirty="0" smtClean="0">
                <a:latin typeface="Tempus Sans ITC" panose="04020404030D07020202" pitchFamily="82" charset="0"/>
              </a:rPr>
              <a:t>Teatro;</a:t>
            </a:r>
          </a:p>
          <a:p>
            <a:r>
              <a:rPr lang="it-IT" sz="4100" b="1" dirty="0" smtClean="0">
                <a:latin typeface="Tempus Sans ITC" panose="04020404030D07020202" pitchFamily="82" charset="0"/>
              </a:rPr>
              <a:t>Planetario;</a:t>
            </a:r>
            <a:endParaRPr lang="it-IT" sz="4100" dirty="0" smtClean="0">
              <a:latin typeface="Tempus Sans ITC" panose="04020404030D07020202" pitchFamily="82" charset="0"/>
            </a:endParaRPr>
          </a:p>
          <a:p>
            <a:r>
              <a:rPr lang="it-IT" sz="4100" b="1" dirty="0">
                <a:latin typeface="Tempus Sans ITC" panose="04020404030D07020202" pitchFamily="82" charset="0"/>
              </a:rPr>
              <a:t>F</a:t>
            </a:r>
            <a:r>
              <a:rPr lang="it-IT" sz="4100" b="1" dirty="0" smtClean="0">
                <a:latin typeface="Tempus Sans ITC" panose="04020404030D07020202" pitchFamily="82" charset="0"/>
              </a:rPr>
              <a:t>attorie didattiche;</a:t>
            </a:r>
          </a:p>
          <a:p>
            <a:r>
              <a:rPr lang="it-IT" sz="4100" b="1" dirty="0" smtClean="0">
                <a:latin typeface="Tempus Sans ITC" panose="04020404030D07020202" pitchFamily="82" charset="0"/>
              </a:rPr>
              <a:t>Biblioteca;</a:t>
            </a:r>
            <a:endParaRPr lang="it-IT" sz="4100" dirty="0" smtClean="0">
              <a:latin typeface="Tempus Sans ITC" panose="04020404030D07020202" pitchFamily="82" charset="0"/>
            </a:endParaRPr>
          </a:p>
          <a:p>
            <a:r>
              <a:rPr lang="it-IT" sz="4100" b="1" dirty="0" smtClean="0">
                <a:latin typeface="Tempus Sans ITC" panose="04020404030D07020202" pitchFamily="82" charset="0"/>
              </a:rPr>
              <a:t>Musei.</a:t>
            </a:r>
            <a:endParaRPr lang="it-IT" sz="4100" dirty="0" smtClean="0"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it-IT" dirty="0">
              <a:latin typeface="Tempus Sans ITC" panose="04020404030D070202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52699"/>
            <a:ext cx="5240338" cy="321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0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it-IT" dirty="0" smtClean="0">
                <a:latin typeface="Tempus Sans ITC" panose="04020404030D07020202" pitchFamily="82" charset="0"/>
              </a:rPr>
              <a:t>Alcune attività in sezione</a:t>
            </a:r>
            <a:endParaRPr lang="it-IT" dirty="0">
              <a:latin typeface="Tempus Sans ITC" panose="04020404030D07020202" pitchFamily="82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411">
            <a:off x="514644" y="2470025"/>
            <a:ext cx="4873283" cy="2741222"/>
          </a:xfrm>
          <a:ln w="762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598">
            <a:off x="6455451" y="2760273"/>
            <a:ext cx="4675934" cy="2630213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4274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t="1322" r="23442"/>
          <a:stretch/>
        </p:blipFill>
        <p:spPr>
          <a:xfrm rot="5652484">
            <a:off x="5031698" y="2955154"/>
            <a:ext cx="2772497" cy="4468762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383">
            <a:off x="412157" y="761699"/>
            <a:ext cx="5239479" cy="2947207"/>
          </a:xfrm>
          <a:ln w="76200">
            <a:solidFill>
              <a:srgbClr val="0070C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598">
            <a:off x="6885396" y="1027906"/>
            <a:ext cx="4801082" cy="2700609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4338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26" y="674614"/>
            <a:ext cx="5141267" cy="2891963"/>
          </a:xfrm>
          <a:ln w="762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210" y="1943077"/>
            <a:ext cx="5022167" cy="282497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26" y="3876066"/>
            <a:ext cx="5141267" cy="2839872"/>
          </a:xfrm>
          <a:prstGeom prst="rect">
            <a:avLst/>
          </a:prstGeom>
          <a:ln w="762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15566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138" y="2612083"/>
            <a:ext cx="2619898" cy="3493197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0" y="2294315"/>
            <a:ext cx="2522002" cy="3810965"/>
          </a:xfrm>
          <a:prstGeom prst="rect">
            <a:avLst/>
          </a:prstGeom>
          <a:solidFill>
            <a:srgbClr val="00B050"/>
          </a:solidFill>
          <a:ln w="762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" t="-221" r="16" b="10"/>
          <a:stretch/>
        </p:blipFill>
        <p:spPr>
          <a:xfrm>
            <a:off x="3212637" y="1195119"/>
            <a:ext cx="5539146" cy="3517401"/>
          </a:xfrm>
          <a:ln w="762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00703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6026" y="387349"/>
            <a:ext cx="10058400" cy="68707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sz="5400" b="1" dirty="0" smtClean="0">
                <a:latin typeface="Tempus Sans ITC" panose="04020404030D07020202" pitchFamily="82" charset="0"/>
              </a:rPr>
              <a:t>PLESSI</a:t>
            </a:r>
            <a:endParaRPr lang="it-IT" sz="5400" b="1" dirty="0">
              <a:latin typeface="Tempus Sans ITC" panose="04020404030D070202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it-IT" sz="4800" dirty="0" smtClean="0">
                <a:latin typeface="Tempus Sans ITC" panose="04020404030D07020202" pitchFamily="82" charset="0"/>
              </a:rPr>
              <a:t> </a:t>
            </a:r>
            <a:r>
              <a:rPr lang="it-IT" sz="3600" dirty="0" smtClean="0">
                <a:latin typeface="Tempus Sans ITC" panose="04020404030D07020202" pitchFamily="82" charset="0"/>
              </a:rPr>
              <a:t>Carducci </a:t>
            </a:r>
          </a:p>
          <a:p>
            <a:pPr marL="0" indent="0">
              <a:buNone/>
            </a:pPr>
            <a:r>
              <a:rPr lang="it-IT" sz="3600" dirty="0" smtClean="0">
                <a:latin typeface="Tempus Sans ITC" panose="04020404030D07020202" pitchFamily="82" charset="0"/>
              </a:rPr>
              <a:t>  4 sezioni a tempo pieno</a:t>
            </a:r>
          </a:p>
          <a:p>
            <a:pPr marL="0" indent="0">
              <a:buNone/>
            </a:pPr>
            <a:endParaRPr lang="it-IT" sz="3600" dirty="0"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it-IT" sz="3600" dirty="0" smtClean="0">
              <a:latin typeface="Tempus Sans ITC" panose="04020404030D07020202" pitchFamily="82" charset="0"/>
            </a:endParaRPr>
          </a:p>
          <a:p>
            <a:r>
              <a:rPr lang="it-IT" sz="3600" dirty="0" smtClean="0">
                <a:latin typeface="Tempus Sans ITC" panose="04020404030D07020202" pitchFamily="82" charset="0"/>
              </a:rPr>
              <a:t> </a:t>
            </a:r>
            <a:r>
              <a:rPr lang="it-IT" sz="3600" dirty="0" err="1" smtClean="0">
                <a:latin typeface="Tempus Sans ITC" panose="04020404030D07020202" pitchFamily="82" charset="0"/>
              </a:rPr>
              <a:t>Melissari</a:t>
            </a:r>
            <a:r>
              <a:rPr lang="it-IT" sz="3600" dirty="0" smtClean="0">
                <a:latin typeface="Tempus Sans ITC" panose="04020404030D07020202" pitchFamily="82" charset="0"/>
              </a:rPr>
              <a:t> </a:t>
            </a:r>
          </a:p>
          <a:p>
            <a:pPr marL="0" indent="0">
              <a:buNone/>
            </a:pPr>
            <a:r>
              <a:rPr lang="it-IT" sz="3600" dirty="0" smtClean="0">
                <a:latin typeface="Tempus Sans ITC" panose="04020404030D07020202" pitchFamily="82" charset="0"/>
              </a:rPr>
              <a:t>  4 sezioni a tempo pieno</a:t>
            </a:r>
            <a:endParaRPr lang="it-IT" sz="3600" dirty="0">
              <a:latin typeface="Tempus Sans ITC" panose="04020404030D070202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4051300"/>
            <a:ext cx="4328026" cy="2445063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400" y="1257300"/>
            <a:ext cx="4328027" cy="261112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56444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708" y="2895381"/>
            <a:ext cx="3874092" cy="2888213"/>
          </a:xfrm>
          <a:ln w="76200">
            <a:solidFill>
              <a:srgbClr val="00B050"/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5885">
            <a:off x="5913272" y="978045"/>
            <a:ext cx="2203268" cy="293769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8" y="2845069"/>
            <a:ext cx="3920848" cy="2938525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704">
            <a:off x="3289030" y="840435"/>
            <a:ext cx="2412490" cy="3216653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3283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1" t="-351" r="16727" b="351"/>
          <a:stretch/>
        </p:blipFill>
        <p:spPr>
          <a:xfrm rot="20980404">
            <a:off x="703383" y="1417838"/>
            <a:ext cx="4712677" cy="4008328"/>
          </a:xfrm>
          <a:prstGeom prst="rect">
            <a:avLst/>
          </a:prstGeom>
          <a:ln w="76200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2"/>
          <a:stretch/>
        </p:blipFill>
        <p:spPr>
          <a:xfrm>
            <a:off x="6352562" y="4043756"/>
            <a:ext cx="4225485" cy="2380615"/>
          </a:xfrm>
          <a:ln w="76200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3"/>
          <a:stretch/>
        </p:blipFill>
        <p:spPr>
          <a:xfrm rot="21432026">
            <a:off x="6418064" y="726765"/>
            <a:ext cx="4595007" cy="2794437"/>
          </a:xfrm>
          <a:prstGeom prst="rect">
            <a:avLst/>
          </a:prstGeom>
          <a:ln w="76200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81475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1"/>
          <a:stretch/>
        </p:blipFill>
        <p:spPr>
          <a:xfrm>
            <a:off x="4302476" y="942535"/>
            <a:ext cx="3108746" cy="3171300"/>
          </a:xfrm>
          <a:prstGeom prst="rect">
            <a:avLst/>
          </a:prstGeom>
          <a:ln w="762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-1" r="671" b="43255"/>
          <a:stretch/>
        </p:blipFill>
        <p:spPr>
          <a:xfrm rot="1316987">
            <a:off x="7364574" y="2313240"/>
            <a:ext cx="3936125" cy="3120463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42039">
            <a:off x="1201494" y="2257147"/>
            <a:ext cx="2785031" cy="3713376"/>
          </a:xfrm>
          <a:ln w="762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09731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94" y="476332"/>
            <a:ext cx="2761833" cy="3537669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6009">
            <a:off x="859773" y="891739"/>
            <a:ext cx="3936550" cy="2706854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2617">
            <a:off x="7594887" y="1286981"/>
            <a:ext cx="3743752" cy="2412060"/>
          </a:xfrm>
          <a:ln w="76200">
            <a:solidFill>
              <a:srgbClr val="0070C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41" y="4211316"/>
            <a:ext cx="2232073" cy="2125952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1" r="6365"/>
          <a:stretch/>
        </p:blipFill>
        <p:spPr>
          <a:xfrm rot="20736327">
            <a:off x="558418" y="4056987"/>
            <a:ext cx="3732997" cy="222268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8520">
            <a:off x="7625310" y="4187209"/>
            <a:ext cx="3488431" cy="1962243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003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3843" y="-309007"/>
            <a:ext cx="2447627" cy="4351338"/>
          </a:xfrm>
          <a:ln w="76200">
            <a:solidFill>
              <a:srgbClr val="0070C0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7" y="3090476"/>
            <a:ext cx="5509259" cy="3117141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5" b="1333"/>
          <a:stretch/>
        </p:blipFill>
        <p:spPr>
          <a:xfrm>
            <a:off x="662676" y="548640"/>
            <a:ext cx="5039360" cy="208230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988" y="3541690"/>
            <a:ext cx="4351338" cy="313795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60918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9401" y="298321"/>
            <a:ext cx="8467811" cy="7239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it-IT" sz="4800" dirty="0" smtClean="0">
                <a:latin typeface="Tempus Sans ITC" panose="04020404030D07020202" pitchFamily="82" charset="0"/>
              </a:rPr>
              <a:t>Attività di </a:t>
            </a:r>
            <a:r>
              <a:rPr lang="it-IT" sz="4800" dirty="0" err="1" smtClean="0">
                <a:latin typeface="Tempus Sans ITC" panose="04020404030D07020202" pitchFamily="82" charset="0"/>
              </a:rPr>
              <a:t>coding</a:t>
            </a:r>
            <a:endParaRPr lang="it-IT" sz="4800" dirty="0">
              <a:latin typeface="Tempus Sans ITC" panose="04020404030D07020202" pitchFamily="82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1" y="1181894"/>
            <a:ext cx="5222602" cy="4889500"/>
          </a:xfrm>
          <a:ln w="76200">
            <a:solidFill>
              <a:srgbClr val="FFFF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02" y="3218158"/>
            <a:ext cx="2139927" cy="285323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44" y="1562350"/>
            <a:ext cx="2834368" cy="3490912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02" y="292285"/>
            <a:ext cx="2139927" cy="2540129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02225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2" y="931464"/>
            <a:ext cx="3975310" cy="4564065"/>
          </a:xfrm>
          <a:solidFill>
            <a:srgbClr val="FF9900"/>
          </a:solidFill>
          <a:ln w="76200">
            <a:solidFill>
              <a:srgbClr val="FFC0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871" y="931464"/>
            <a:ext cx="3442764" cy="430450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490" y="931464"/>
            <a:ext cx="3057228" cy="4076303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204990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0" y="1307566"/>
            <a:ext cx="3755593" cy="4863033"/>
          </a:xfrm>
          <a:ln w="76200">
            <a:solidFill>
              <a:srgbClr val="FF00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2" y="601519"/>
            <a:ext cx="3726587" cy="4863033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94" y="601519"/>
            <a:ext cx="3829913" cy="5411525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407475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" y="900265"/>
            <a:ext cx="4254166" cy="4881192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899" y="1888370"/>
            <a:ext cx="3797301" cy="355866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2" name="Segnaposto contenuto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18" y="1605551"/>
            <a:ext cx="3112773" cy="4175906"/>
          </a:xfrm>
          <a:ln w="76200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132461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8840" r="-2849" b="4074"/>
          <a:stretch/>
        </p:blipFill>
        <p:spPr>
          <a:xfrm>
            <a:off x="6131530" y="3849069"/>
            <a:ext cx="5222270" cy="2628551"/>
          </a:xfrm>
          <a:ln w="76200">
            <a:solidFill>
              <a:srgbClr val="FF00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30" y="530845"/>
            <a:ext cx="5222270" cy="311405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530845"/>
            <a:ext cx="4749800" cy="594677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76129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5809" y="221005"/>
            <a:ext cx="10515600" cy="890344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/>
          <a:lstStyle/>
          <a:p>
            <a:pPr algn="ctr"/>
            <a:r>
              <a:rPr lang="it-IT" b="1" dirty="0" smtClean="0">
                <a:latin typeface="Tempus Sans ITC" panose="04020404030D07020202" pitchFamily="82" charset="0"/>
              </a:rPr>
              <a:t>Plesso Carducci</a:t>
            </a:r>
            <a:endParaRPr lang="it-IT" b="1" dirty="0">
              <a:latin typeface="Tempus Sans ITC" panose="04020404030D07020202" pitchFamily="82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28" y="1405892"/>
            <a:ext cx="5669281" cy="4781366"/>
          </a:xfrm>
          <a:ln w="76200">
            <a:solidFill>
              <a:srgbClr val="FF99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2" r="42426"/>
          <a:stretch/>
        </p:blipFill>
        <p:spPr>
          <a:xfrm>
            <a:off x="765809" y="1405892"/>
            <a:ext cx="3862462" cy="4980840"/>
          </a:xfrm>
          <a:prstGeom prst="rect">
            <a:avLst/>
          </a:prstGeom>
          <a:ln w="7620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35293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013">
            <a:off x="6716338" y="537677"/>
            <a:ext cx="4177776" cy="2721994"/>
          </a:xfrm>
          <a:ln w="76200">
            <a:solidFill>
              <a:srgbClr val="FFFF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099">
            <a:off x="1237898" y="3730184"/>
            <a:ext cx="4161150" cy="2524799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6419">
            <a:off x="682954" y="622018"/>
            <a:ext cx="4125386" cy="2811534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634">
            <a:off x="6292044" y="3629510"/>
            <a:ext cx="4159494" cy="263666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48984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5923">
            <a:off x="8323669" y="2075986"/>
            <a:ext cx="1668619" cy="229996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2211">
            <a:off x="1646936" y="1283896"/>
            <a:ext cx="1680205" cy="2474190"/>
          </a:xfrm>
          <a:ln w="76200">
            <a:solidFill>
              <a:srgbClr val="FFFF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0156">
            <a:off x="3281288" y="592617"/>
            <a:ext cx="1598251" cy="2314671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127">
            <a:off x="5038132" y="369131"/>
            <a:ext cx="1667343" cy="2314671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6498">
            <a:off x="6802187" y="782949"/>
            <a:ext cx="1740987" cy="2314671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3026">
            <a:off x="9481451" y="3473583"/>
            <a:ext cx="1736003" cy="233827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05" y="2801585"/>
            <a:ext cx="3433136" cy="3821007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5237">
            <a:off x="871797" y="3215399"/>
            <a:ext cx="1677024" cy="229996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22909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8" r="-5805"/>
          <a:stretch/>
        </p:blipFill>
        <p:spPr>
          <a:xfrm rot="16200000">
            <a:off x="7990449" y="2009338"/>
            <a:ext cx="3589606" cy="3109119"/>
          </a:xfrm>
          <a:ln w="76200">
            <a:solidFill>
              <a:srgbClr val="FF99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70" y="1357626"/>
            <a:ext cx="3309408" cy="4412544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6" y="1357626"/>
            <a:ext cx="3637070" cy="4547447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2679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15" y="1690688"/>
            <a:ext cx="3374799" cy="2613527"/>
          </a:xfrm>
          <a:ln w="76200">
            <a:solidFill>
              <a:srgbClr val="FF00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417" y="2560481"/>
            <a:ext cx="2733745" cy="3644992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6" y="917464"/>
            <a:ext cx="4620684" cy="3465513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13716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475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it-IT" sz="3200" dirty="0" smtClean="0">
                <a:latin typeface="Tempus Sans ITC" panose="04020404030D07020202" pitchFamily="82" charset="0"/>
              </a:rPr>
              <a:t>I progetti curriculari ed extracurriculari del nostro Istituto</a:t>
            </a:r>
            <a:endParaRPr lang="it-IT" sz="3200" dirty="0">
              <a:latin typeface="Tempus Sans ITC" panose="04020404030D07020202" pitchFamily="82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651" y="1513962"/>
            <a:ext cx="2853175" cy="191431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128" y="1539218"/>
            <a:ext cx="3267739" cy="190821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264" y="1513962"/>
            <a:ext cx="3078747" cy="191431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811746" y="3459083"/>
            <a:ext cx="2906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Accoglienza</a:t>
            </a:r>
            <a:endParaRPr lang="it-IT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068312" y="3459083"/>
            <a:ext cx="20553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Continuità</a:t>
            </a:r>
            <a:endParaRPr lang="it-IT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8398810" y="3459296"/>
            <a:ext cx="26645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Psicomotricità</a:t>
            </a:r>
            <a:endParaRPr lang="it-IT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651" y="4074669"/>
            <a:ext cx="2853175" cy="173697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128" y="4074669"/>
            <a:ext cx="3267740" cy="176168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7263" y="4043858"/>
            <a:ext cx="3078747" cy="176168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1577835" y="5913053"/>
            <a:ext cx="13739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Musica</a:t>
            </a:r>
            <a:endParaRPr lang="it-IT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338369" y="5985112"/>
            <a:ext cx="351525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Riciclaggio creativo</a:t>
            </a:r>
            <a:endParaRPr lang="it-IT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8398807" y="5913054"/>
            <a:ext cx="26356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Lingua Inglese</a:t>
            </a:r>
            <a:endParaRPr lang="it-IT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1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4" grpId="0"/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it-IT" b="1" dirty="0" smtClean="0">
                <a:latin typeface="Tempus Sans ITC" panose="04020404030D07020202" pitchFamily="82" charset="0"/>
              </a:rPr>
              <a:t>Iscrizioni </a:t>
            </a:r>
            <a:r>
              <a:rPr lang="it-IT" b="1" dirty="0" err="1">
                <a:latin typeface="Tempus Sans ITC" panose="04020404030D07020202" pitchFamily="82" charset="0"/>
              </a:rPr>
              <a:t>a.s.</a:t>
            </a:r>
            <a:r>
              <a:rPr lang="it-IT" b="1" dirty="0">
                <a:latin typeface="Tempus Sans ITC" panose="04020404030D07020202" pitchFamily="82" charset="0"/>
              </a:rPr>
              <a:t> </a:t>
            </a:r>
            <a:r>
              <a:rPr lang="it-IT" b="1" dirty="0" smtClean="0">
                <a:latin typeface="Tempus Sans ITC" panose="04020404030D07020202" pitchFamily="82" charset="0"/>
              </a:rPr>
              <a:t>2022/23</a:t>
            </a:r>
            <a:endParaRPr lang="it-IT" dirty="0">
              <a:latin typeface="Tempus Sans ITC" panose="04020404030D070202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066746"/>
            <a:ext cx="10515600" cy="2978195"/>
          </a:xfrm>
        </p:spPr>
        <p:txBody>
          <a:bodyPr/>
          <a:lstStyle/>
          <a:p>
            <a:r>
              <a:rPr lang="it-IT" b="1" dirty="0" smtClean="0">
                <a:latin typeface="Tempus Sans ITC" panose="04020404030D07020202" pitchFamily="82" charset="0"/>
              </a:rPr>
              <a:t>Dal 4 al 28 Gennaio 2022 sono </a:t>
            </a:r>
            <a:r>
              <a:rPr lang="it-IT" b="1" dirty="0">
                <a:latin typeface="Tempus Sans ITC" panose="04020404030D07020202" pitchFamily="82" charset="0"/>
              </a:rPr>
              <a:t>aperte le </a:t>
            </a:r>
            <a:r>
              <a:rPr lang="it-IT" b="1" dirty="0" smtClean="0">
                <a:latin typeface="Tempus Sans ITC" panose="04020404030D07020202" pitchFamily="82" charset="0"/>
              </a:rPr>
              <a:t>iscrizioni</a:t>
            </a:r>
          </a:p>
          <a:p>
            <a:r>
              <a:rPr lang="it-IT" b="1" dirty="0" smtClean="0">
                <a:latin typeface="Tempus Sans ITC" panose="04020404030D07020202" pitchFamily="82" charset="0"/>
              </a:rPr>
              <a:t>Possono </a:t>
            </a:r>
            <a:r>
              <a:rPr lang="it-IT" b="1" dirty="0">
                <a:latin typeface="Tempus Sans ITC" panose="04020404030D07020202" pitchFamily="82" charset="0"/>
              </a:rPr>
              <a:t>essere iscritti i bambini che compiono i 3 anni entro il </a:t>
            </a:r>
            <a:r>
              <a:rPr lang="it-IT" b="1" dirty="0" smtClean="0">
                <a:latin typeface="Tempus Sans ITC" panose="04020404030D07020202" pitchFamily="82" charset="0"/>
              </a:rPr>
              <a:t>         30 aprile 2023</a:t>
            </a:r>
            <a:endParaRPr lang="it-IT" b="1" dirty="0">
              <a:latin typeface="Tempus Sans ITC" panose="04020404030D07020202" pitchFamily="82" charset="0"/>
            </a:endParaRPr>
          </a:p>
          <a:p>
            <a:r>
              <a:rPr lang="it-IT" b="1" dirty="0" smtClean="0">
                <a:latin typeface="Tempus Sans ITC" panose="04020404030D07020202" pitchFamily="82" charset="0"/>
              </a:rPr>
              <a:t>Le </a:t>
            </a:r>
            <a:r>
              <a:rPr lang="it-IT" b="1" dirty="0">
                <a:latin typeface="Tempus Sans ITC" panose="04020404030D07020202" pitchFamily="82" charset="0"/>
              </a:rPr>
              <a:t>domande d’iscrizione si </a:t>
            </a:r>
            <a:r>
              <a:rPr lang="it-IT" b="1" dirty="0" smtClean="0">
                <a:latin typeface="Tempus Sans ITC" panose="04020404030D07020202" pitchFamily="82" charset="0"/>
              </a:rPr>
              <a:t>presentano in modalità cartacea presso </a:t>
            </a:r>
          </a:p>
          <a:p>
            <a:pPr marL="0" indent="0">
              <a:buNone/>
            </a:pPr>
            <a:r>
              <a:rPr lang="it-IT" b="1">
                <a:latin typeface="Tempus Sans ITC" panose="04020404030D07020202" pitchFamily="82" charset="0"/>
              </a:rPr>
              <a:t> </a:t>
            </a:r>
            <a:r>
              <a:rPr lang="it-IT" b="1" smtClean="0">
                <a:latin typeface="Tempus Sans ITC" panose="04020404030D07020202" pitchFamily="82" charset="0"/>
              </a:rPr>
              <a:t> lo </a:t>
            </a:r>
            <a:r>
              <a:rPr lang="it-IT" b="1" dirty="0" smtClean="0">
                <a:latin typeface="Tempus Sans ITC" panose="04020404030D07020202" pitchFamily="82" charset="0"/>
              </a:rPr>
              <a:t>sportello della segreteria </a:t>
            </a:r>
            <a:endParaRPr lang="it-IT" b="1" dirty="0">
              <a:latin typeface="Tempus Sans ITC" panose="04020404030D07020202" pitchFamily="8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991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8000" dirty="0" smtClean="0">
                <a:latin typeface="Tempus Sans ITC" panose="04020404030D07020202" pitchFamily="82" charset="0"/>
              </a:rPr>
              <a:t>Grazie </a:t>
            </a:r>
          </a:p>
          <a:p>
            <a:pPr marL="0" indent="0" algn="ctr">
              <a:buNone/>
            </a:pPr>
            <a:r>
              <a:rPr lang="it-IT" sz="8000" dirty="0" smtClean="0">
                <a:latin typeface="Tempus Sans ITC" panose="04020404030D07020202" pitchFamily="82" charset="0"/>
              </a:rPr>
              <a:t>per l’attenzione…</a:t>
            </a:r>
          </a:p>
          <a:p>
            <a:pPr marL="0" indent="0" algn="ctr">
              <a:buNone/>
            </a:pPr>
            <a:r>
              <a:rPr lang="it-IT" sz="8000" dirty="0" smtClean="0">
                <a:latin typeface="Tempus Sans ITC" panose="04020404030D07020202" pitchFamily="82" charset="0"/>
              </a:rPr>
              <a:t>Arrivederci</a:t>
            </a:r>
            <a:endParaRPr lang="it-IT" sz="8000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8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8087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it-IT" b="1" dirty="0" smtClean="0">
                <a:latin typeface="Tempus Sans ITC" panose="04020404030D07020202" pitchFamily="82" charset="0"/>
              </a:rPr>
              <a:t>Plesso </a:t>
            </a:r>
            <a:r>
              <a:rPr lang="it-IT" b="1" dirty="0" err="1" smtClean="0">
                <a:latin typeface="Tempus Sans ITC" panose="04020404030D07020202" pitchFamily="82" charset="0"/>
              </a:rPr>
              <a:t>Melissari</a:t>
            </a:r>
            <a:endParaRPr lang="it-IT" b="1" dirty="0">
              <a:latin typeface="Tempus Sans ITC" panose="04020404030D07020202" pitchFamily="82" charset="0"/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90688"/>
            <a:ext cx="6251917" cy="4541300"/>
          </a:xfrm>
          <a:ln w="76200">
            <a:solidFill>
              <a:srgbClr val="FFFF0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97" y="1393984"/>
            <a:ext cx="3422303" cy="5134708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98106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65664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latin typeface="Tempus Sans ITC" panose="04020404030D07020202" pitchFamily="82" charset="0"/>
              </a:rPr>
              <a:t>Le sezioni</a:t>
            </a:r>
            <a:endParaRPr lang="it-IT" sz="4800" b="1" dirty="0">
              <a:latin typeface="Tempus Sans ITC" panose="04020404030D070202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1825625"/>
            <a:ext cx="10765665" cy="48002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CARDUCCI</a:t>
            </a:r>
          </a:p>
          <a:p>
            <a:r>
              <a:rPr lang="it-IT" sz="2400" b="1" dirty="0" smtClean="0">
                <a:latin typeface="Tempus Sans ITC" panose="04020404030D07020202" pitchFamily="82" charset="0"/>
              </a:rPr>
              <a:t>3 omogenee </a:t>
            </a:r>
          </a:p>
          <a:p>
            <a:r>
              <a:rPr lang="it-IT" sz="2400" b="1" dirty="0" smtClean="0">
                <a:latin typeface="Tempus Sans ITC" panose="04020404030D07020202" pitchFamily="82" charset="0"/>
              </a:rPr>
              <a:t>1 eterogenea (3/4/5 anni)</a:t>
            </a:r>
          </a:p>
          <a:p>
            <a:pPr marL="0" indent="0">
              <a:buNone/>
            </a:pPr>
            <a:r>
              <a:rPr lang="it-IT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MELISSARI</a:t>
            </a:r>
          </a:p>
          <a:p>
            <a:r>
              <a:rPr lang="it-IT" sz="2400" b="1" dirty="0" smtClean="0">
                <a:latin typeface="Tempus Sans ITC" panose="04020404030D07020202" pitchFamily="82" charset="0"/>
              </a:rPr>
              <a:t>3 omogenee </a:t>
            </a:r>
          </a:p>
          <a:p>
            <a:r>
              <a:rPr lang="it-IT" sz="2400" b="1" dirty="0" smtClean="0">
                <a:latin typeface="Tempus Sans ITC" panose="04020404030D07020202" pitchFamily="82" charset="0"/>
              </a:rPr>
              <a:t>1 eterogenea (3/4/5 ANNI</a:t>
            </a:r>
            <a:r>
              <a:rPr lang="it-IT" sz="2400" dirty="0" smtClean="0">
                <a:latin typeface="Tempus Sans ITC" panose="04020404030D07020202" pitchFamily="82" charset="0"/>
              </a:rPr>
              <a:t>)</a:t>
            </a:r>
            <a:endParaRPr lang="it-IT" sz="2100" dirty="0" smtClean="0">
              <a:latin typeface="Tempus Sans ITC" panose="04020404030D07020202" pitchFamily="82" charset="0"/>
            </a:endParaRPr>
          </a:p>
          <a:p>
            <a:r>
              <a:rPr lang="it-IT" b="1" dirty="0" smtClean="0">
                <a:latin typeface="Tempus Sans ITC" panose="04020404030D07020202" pitchFamily="82" charset="0"/>
              </a:rPr>
              <a:t>Ad ogni sezione sono assegnati due docenti curricolari, ai quali si aggiunge l’insegnante di sostegno, in presenza di alunni con disabilità e  l’insegnante specialista di I.R.C. </a:t>
            </a:r>
          </a:p>
        </p:txBody>
      </p:sp>
    </p:spTree>
    <p:extLst>
      <p:ext uri="{BB962C8B-B14F-4D97-AF65-F5344CB8AC3E}">
        <p14:creationId xmlns:p14="http://schemas.microsoft.com/office/powerpoint/2010/main" val="61263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it-IT" sz="4800" dirty="0" smtClean="0">
                <a:latin typeface="Tempus Sans ITC" panose="04020404030D07020202" pitchFamily="82" charset="0"/>
              </a:rPr>
              <a:t>Organizzazione e funzionamento</a:t>
            </a:r>
            <a:endParaRPr lang="it-IT" sz="4800" dirty="0">
              <a:latin typeface="Tempus Sans ITC" panose="04020404030D070202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8800" y="207032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b="1" dirty="0" smtClean="0">
                <a:latin typeface="Tempus Sans ITC" panose="04020404030D07020202" pitchFamily="82" charset="0"/>
              </a:rPr>
              <a:t> </a:t>
            </a:r>
          </a:p>
          <a:p>
            <a:pPr marL="0" indent="0">
              <a:buNone/>
            </a:pPr>
            <a:r>
              <a:rPr lang="it-IT" b="1" dirty="0" smtClean="0">
                <a:latin typeface="Tempus Sans ITC" panose="04020404030D07020202" pitchFamily="82" charset="0"/>
              </a:rPr>
              <a:t>  </a:t>
            </a:r>
            <a:r>
              <a:rPr lang="it-IT" sz="3600" b="1" dirty="0" smtClean="0">
                <a:latin typeface="Tempus Sans ITC" panose="04020404030D07020202" pitchFamily="82" charset="0"/>
              </a:rPr>
              <a:t>Orario scolastico</a:t>
            </a:r>
          </a:p>
          <a:p>
            <a:r>
              <a:rPr lang="it-IT" b="1" dirty="0" smtClean="0">
                <a:latin typeface="Tempus Sans ITC" panose="04020404030D07020202" pitchFamily="82" charset="0"/>
              </a:rPr>
              <a:t>dal lunedì al venerdì dalle ore 8,15 alle ore 16,15</a:t>
            </a:r>
          </a:p>
          <a:p>
            <a:pPr marL="0" indent="0">
              <a:buNone/>
            </a:pPr>
            <a:r>
              <a:rPr lang="it-IT" b="1" dirty="0">
                <a:latin typeface="Tempus Sans ITC" panose="04020404030D07020202" pitchFamily="82" charset="0"/>
              </a:rPr>
              <a:t> </a:t>
            </a:r>
            <a:r>
              <a:rPr lang="it-IT" b="1" dirty="0" smtClean="0">
                <a:latin typeface="Tempus Sans ITC" panose="04020404030D07020202" pitchFamily="82" charset="0"/>
              </a:rPr>
              <a:t> (tempo scuola 40 ore) </a:t>
            </a:r>
          </a:p>
          <a:p>
            <a:r>
              <a:rPr lang="it-IT" b="1" dirty="0" smtClean="0">
                <a:latin typeface="Tempus Sans ITC" panose="04020404030D07020202" pitchFamily="82" charset="0"/>
              </a:rPr>
              <a:t>Dal lunedì al venerdì dalle ore 8,15 alle ore 13,15</a:t>
            </a:r>
          </a:p>
          <a:p>
            <a:pPr marL="0" indent="0">
              <a:buNone/>
            </a:pPr>
            <a:r>
              <a:rPr lang="it-IT" b="1" dirty="0">
                <a:latin typeface="Tempus Sans ITC" panose="04020404030D07020202" pitchFamily="82" charset="0"/>
              </a:rPr>
              <a:t> </a:t>
            </a:r>
            <a:r>
              <a:rPr lang="it-IT" b="1" dirty="0" smtClean="0">
                <a:latin typeface="Tempus Sans ITC" panose="04020404030D07020202" pitchFamily="82" charset="0"/>
              </a:rPr>
              <a:t>  (tempo scuola 25 ore) </a:t>
            </a:r>
          </a:p>
        </p:txBody>
      </p:sp>
      <p:sp>
        <p:nvSpPr>
          <p:cNvPr id="5" name="AutoShape 2" descr="2020 2021 - Calendario da parete accademico per insegnanti e studenti, anno  accademico 2020-2021 per casa, ufficio, scuola, organizzazione : Amazon.it:  Cancelleria e prodotti per ufficio"/>
          <p:cNvSpPr>
            <a:spLocks noChangeAspect="1" noChangeArrowheads="1"/>
          </p:cNvSpPr>
          <p:nvPr/>
        </p:nvSpPr>
        <p:spPr bwMode="auto">
          <a:xfrm>
            <a:off x="155575" y="-914400"/>
            <a:ext cx="19240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668" y="2770411"/>
            <a:ext cx="3110132" cy="2870734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92412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it-IT" b="1" dirty="0" smtClean="0">
                <a:latin typeface="Tempus Sans ITC" panose="04020404030D07020202" pitchFamily="82" charset="0"/>
              </a:rPr>
              <a:t> Accoglienza e  inclusione</a:t>
            </a:r>
            <a:endParaRPr lang="it-IT" b="1" dirty="0">
              <a:latin typeface="Tempus Sans ITC" panose="04020404030D070202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smtClean="0">
                <a:latin typeface="Tempus Sans ITC" panose="04020404030D07020202" pitchFamily="82" charset="0"/>
              </a:rPr>
              <a:t>L’inserimento dei bambini nuovi iscritti avverrà secondo il calendario predisposto all’inizio dell’anno scolastico rispettando i tempi di ciascuno</a:t>
            </a:r>
            <a:r>
              <a:rPr lang="it-IT" b="1" dirty="0" smtClean="0">
                <a:latin typeface="Tempus Sans ITC" panose="04020404030D07020202" pitchFamily="82" charset="0"/>
              </a:rPr>
              <a:t>.</a:t>
            </a:r>
          </a:p>
          <a:p>
            <a:r>
              <a:rPr lang="it-IT" b="1" dirty="0" smtClean="0">
                <a:latin typeface="Tempus Sans ITC" panose="04020404030D07020202" pitchFamily="82" charset="0"/>
              </a:rPr>
              <a:t>La nostra scuola, da sempre, presta un’ attenzione particolare per l’inclusione dei bambini che presentano bisogni educativi speciali e con disabilità.</a:t>
            </a:r>
            <a:endParaRPr lang="it-IT" b="1" dirty="0">
              <a:latin typeface="Tempus Sans ITC" panose="04020404030D07020202" pitchFamily="8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497" y="4549698"/>
            <a:ext cx="2908610" cy="1762202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026" name="Picture 2" descr="Servizi per studenti con disabilità o con disturbi specifici  dell&amp;#39;apprendimento (Dsa) | Università degli Studi del Sannio di Beneven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406" y="4549698"/>
            <a:ext cx="3022909" cy="176220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64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97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latin typeface="Tempus Sans ITC" panose="04020404030D07020202" pitchFamily="82" charset="0"/>
              </a:rPr>
              <a:t>Servizi Scolastici Comunali</a:t>
            </a:r>
            <a:endParaRPr lang="it-IT" sz="4800" b="1" dirty="0">
              <a:latin typeface="Tempus Sans ITC" panose="04020404030D070202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355725"/>
            <a:ext cx="10515600" cy="4351338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Tempus Sans ITC" panose="04020404030D07020202" pitchFamily="82" charset="0"/>
              </a:rPr>
              <a:t>Entrambi i plessi usufruiscono del servizio di refezione scolastica</a:t>
            </a:r>
            <a:endParaRPr lang="it-IT" dirty="0" smtClean="0">
              <a:latin typeface="Tempus Sans ITC" panose="04020404030D07020202" pitchFamily="82" charset="0"/>
            </a:endParaRPr>
          </a:p>
          <a:p>
            <a:endParaRPr lang="it-IT" sz="4800" dirty="0">
              <a:latin typeface="Tempus Sans ITC" panose="04020404030D070202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25" y="2454810"/>
            <a:ext cx="5012788" cy="4037426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54810"/>
            <a:ext cx="5275386" cy="4037426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67035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67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latin typeface="Tempus Sans ITC" panose="04020404030D07020202" pitchFamily="82" charset="0"/>
              </a:rPr>
              <a:t>Il curricolo della Scuola dell’Infanzia </a:t>
            </a:r>
            <a:endParaRPr lang="it-IT" sz="4800" b="1" dirty="0">
              <a:latin typeface="Tempus Sans ITC" panose="04020404030D070202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380924"/>
            <a:ext cx="10515600" cy="1868713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latin typeface="Tempus Sans ITC" panose="04020404030D07020202" pitchFamily="82" charset="0"/>
              </a:rPr>
              <a:t>Indicazioni Nazionali e nuovi scenari del 2018 </a:t>
            </a:r>
          </a:p>
          <a:p>
            <a:r>
              <a:rPr lang="it-IT" sz="3600" b="1" dirty="0" smtClean="0">
                <a:latin typeface="Tempus Sans ITC" panose="04020404030D07020202" pitchFamily="82" charset="0"/>
              </a:rPr>
              <a:t>Piano triennale dell’Offerta formativa(PTOF) </a:t>
            </a:r>
          </a:p>
          <a:p>
            <a:r>
              <a:rPr lang="it-IT" sz="3600" b="1" dirty="0" smtClean="0">
                <a:latin typeface="Tempus Sans ITC" panose="04020404030D07020202" pitchFamily="82" charset="0"/>
              </a:rPr>
              <a:t>Curricolo verticale d’Istituto </a:t>
            </a:r>
            <a:endParaRPr lang="it-IT" sz="3600" b="1" dirty="0">
              <a:latin typeface="Tempus Sans ITC" panose="04020404030D07020202" pitchFamily="8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757" y="2518116"/>
            <a:ext cx="3715043" cy="40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6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theme/theme1.xml><?xml version="1.0" encoding="utf-8"?>
<a:theme xmlns:a="http://schemas.openxmlformats.org/drawingml/2006/main" name="Tema di Office">
  <a:themeElements>
    <a:clrScheme name="Bl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1515</TotalTime>
  <Words>613</Words>
  <Application>Microsoft Office PowerPoint</Application>
  <PresentationFormat>Widescreen</PresentationFormat>
  <Paragraphs>98</Paragraphs>
  <Slides>36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Tempus Sans ITC</vt:lpstr>
      <vt:lpstr>Tema di Office</vt:lpstr>
      <vt:lpstr>Istituto comprensivo «Carducci –V. Da Feltre»  Reggio Calabria </vt:lpstr>
      <vt:lpstr>PLESSI</vt:lpstr>
      <vt:lpstr>Plesso Carducci</vt:lpstr>
      <vt:lpstr>Plesso Melissari</vt:lpstr>
      <vt:lpstr>Le sezioni</vt:lpstr>
      <vt:lpstr>Organizzazione e funzionamento</vt:lpstr>
      <vt:lpstr> Accoglienza e  inclusione</vt:lpstr>
      <vt:lpstr>Servizi Scolastici Comunali</vt:lpstr>
      <vt:lpstr>Il curricolo della Scuola dell’Infanzia </vt:lpstr>
      <vt:lpstr>Le finalità della scuola dell’Infanzia</vt:lpstr>
      <vt:lpstr>Queste finalità si perseguiranno attraverso lo svolgimento di attività che faranno riferimento ai campi d’esperienza</vt:lpstr>
      <vt:lpstr> Aree del conoscere in cui si articola il curriculo e si sviluppano le competenze chiave europee </vt:lpstr>
      <vt:lpstr>METODOLOGIA</vt:lpstr>
      <vt:lpstr> Una giornata tipo alla scuola dell’Infanzia … L’articolazione dei tempi della giornata dei bambini, rappresenta una serie di momenti scanditi e regolari che permettono lo svolgimento delle attività rispettando i bisogni educativi e i ritmi di vita di ognuno. </vt:lpstr>
      <vt:lpstr>USCITE DIDATTICHE</vt:lpstr>
      <vt:lpstr>Alcune attività in sezione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Attività di coding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progetti curriculari ed extracurriculari del nostro Istituto</vt:lpstr>
      <vt:lpstr>Iscrizioni a.s. 2022/23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 neri</dc:creator>
  <cp:lastModifiedBy>anna neri</cp:lastModifiedBy>
  <cp:revision>159</cp:revision>
  <dcterms:created xsi:type="dcterms:W3CDTF">2021-11-19T17:49:38Z</dcterms:created>
  <dcterms:modified xsi:type="dcterms:W3CDTF">2021-12-09T14:39:06Z</dcterms:modified>
</cp:coreProperties>
</file>