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</p:sldMasterIdLst>
  <p:sldIdLst>
    <p:sldId id="256" r:id="rId2"/>
    <p:sldId id="260" r:id="rId3"/>
    <p:sldId id="257" r:id="rId4"/>
    <p:sldId id="262" r:id="rId5"/>
    <p:sldId id="261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267" r:id="rId21"/>
    <p:sldId id="270" r:id="rId22"/>
    <p:sldId id="264" r:id="rId23"/>
    <p:sldId id="265" r:id="rId24"/>
    <p:sldId id="271" r:id="rId25"/>
    <p:sldId id="310" r:id="rId26"/>
    <p:sldId id="309" r:id="rId27"/>
    <p:sldId id="281" r:id="rId28"/>
    <p:sldId id="288" r:id="rId29"/>
    <p:sldId id="290" r:id="rId30"/>
    <p:sldId id="273" r:id="rId31"/>
    <p:sldId id="299" r:id="rId32"/>
    <p:sldId id="272" r:id="rId33"/>
    <p:sldId id="266" r:id="rId34"/>
    <p:sldId id="269" r:id="rId35"/>
    <p:sldId id="277" r:id="rId36"/>
    <p:sldId id="278" r:id="rId37"/>
    <p:sldId id="282" r:id="rId38"/>
    <p:sldId id="283" r:id="rId39"/>
    <p:sldId id="300" r:id="rId40"/>
    <p:sldId id="25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4664"/>
    <a:srgbClr val="996633"/>
    <a:srgbClr val="FFFFCC"/>
    <a:srgbClr val="33CC33"/>
    <a:srgbClr val="FFFFA7"/>
    <a:srgbClr val="9AC2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40CD2B4B-7A69-469D-9BB3-CDE0D873CAEC}" type="datetimeFigureOut">
              <a:rPr lang="it-IT" smtClean="0"/>
              <a:t>11/12/2021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9C1F1DA9-B344-4B83-8DFD-B38C1C0B0B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735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2B4B-7A69-469D-9BB3-CDE0D873CAEC}" type="datetimeFigureOut">
              <a:rPr lang="it-IT" smtClean="0"/>
              <a:t>11/12/2021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1DA9-B344-4B83-8DFD-B38C1C0B0B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975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2B4B-7A69-469D-9BB3-CDE0D873CAEC}" type="datetimeFigureOut">
              <a:rPr lang="it-IT" smtClean="0"/>
              <a:t>11/12/2021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1DA9-B344-4B83-8DFD-B38C1C0B0B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1955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2B4B-7A69-469D-9BB3-CDE0D873CAEC}" type="datetimeFigureOut">
              <a:rPr lang="it-IT" smtClean="0"/>
              <a:t>11/12/2021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1DA9-B344-4B83-8DFD-B38C1C0B0B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577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2B4B-7A69-469D-9BB3-CDE0D873CAEC}" type="datetimeFigureOut">
              <a:rPr lang="it-IT" smtClean="0"/>
              <a:t>11/12/2021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1DA9-B344-4B83-8DFD-B38C1C0B0B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4889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2B4B-7A69-469D-9BB3-CDE0D873CAEC}" type="datetimeFigureOut">
              <a:rPr lang="it-IT" smtClean="0"/>
              <a:t>11/12/2021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1DA9-B344-4B83-8DFD-B38C1C0B0B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0593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2B4B-7A69-469D-9BB3-CDE0D873CAEC}" type="datetimeFigureOut">
              <a:rPr lang="it-IT" smtClean="0"/>
              <a:t>11/12/2021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1DA9-B344-4B83-8DFD-B38C1C0B0B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6836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2B4B-7A69-469D-9BB3-CDE0D873CAEC}" type="datetimeFigureOut">
              <a:rPr lang="it-IT" smtClean="0"/>
              <a:t>11/12/2021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1DA9-B344-4B83-8DFD-B38C1C0B0B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3531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2B4B-7A69-469D-9BB3-CDE0D873CAEC}" type="datetimeFigureOut">
              <a:rPr lang="it-IT" smtClean="0"/>
              <a:t>11/12/2021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1DA9-B344-4B83-8DFD-B38C1C0B0B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295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2B4B-7A69-469D-9BB3-CDE0D873CAEC}" type="datetimeFigureOut">
              <a:rPr lang="it-IT" smtClean="0"/>
              <a:t>11/12/2021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1DA9-B344-4B83-8DFD-B38C1C0B0B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6331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2B4B-7A69-469D-9BB3-CDE0D873CAEC}" type="datetimeFigureOut">
              <a:rPr lang="it-IT" smtClean="0"/>
              <a:t>11/12/2021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1DA9-B344-4B83-8DFD-B38C1C0B0B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1533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2B4B-7A69-469D-9BB3-CDE0D873CAEC}" type="datetimeFigureOut">
              <a:rPr lang="it-IT" smtClean="0"/>
              <a:t>11/12/2021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1DA9-B344-4B83-8DFD-B38C1C0B0B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3611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2B4B-7A69-469D-9BB3-CDE0D873CAEC}" type="datetimeFigureOut">
              <a:rPr lang="it-IT" smtClean="0"/>
              <a:t>11/12/2021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1DA9-B344-4B83-8DFD-B38C1C0B0B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6450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2B4B-7A69-469D-9BB3-CDE0D873CAEC}" type="datetimeFigureOut">
              <a:rPr lang="it-IT" smtClean="0"/>
              <a:t>11/12/2021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1DA9-B344-4B83-8DFD-B38C1C0B0B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0826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2B4B-7A69-469D-9BB3-CDE0D873CAEC}" type="datetimeFigureOut">
              <a:rPr lang="it-IT" smtClean="0"/>
              <a:t>11/12/2021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1DA9-B344-4B83-8DFD-B38C1C0B0B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3601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2B4B-7A69-469D-9BB3-CDE0D873CAEC}" type="datetimeFigureOut">
              <a:rPr lang="it-IT" smtClean="0"/>
              <a:t>11/12/2021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1DA9-B344-4B83-8DFD-B38C1C0B0B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5944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2B4B-7A69-469D-9BB3-CDE0D873CAEC}" type="datetimeFigureOut">
              <a:rPr lang="it-IT" smtClean="0"/>
              <a:t>11/12/2021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1DA9-B344-4B83-8DFD-B38C1C0B0B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962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0CD2B4B-7A69-469D-9BB3-CDE0D873CAEC}" type="datetimeFigureOut">
              <a:rPr lang="it-IT" smtClean="0"/>
              <a:t>11/12/2021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C1F1DA9-B344-4B83-8DFD-B38C1C0B0B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13054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microsoft.com/office/2007/relationships/hdphoto" Target="../media/hdphoto4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microsoft.com/office/2007/relationships/hdphoto" Target="../media/hdphoto5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gif"/><Relationship Id="rId7" Type="http://schemas.openxmlformats.org/officeDocument/2006/relationships/image" Target="../media/image71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gif"/><Relationship Id="rId4" Type="http://schemas.openxmlformats.org/officeDocument/2006/relationships/image" Target="../media/image7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3" Type="http://schemas.openxmlformats.org/officeDocument/2006/relationships/image" Target="../media/image79.gif"/><Relationship Id="rId7" Type="http://schemas.openxmlformats.org/officeDocument/2006/relationships/image" Target="../media/image8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g"/><Relationship Id="rId5" Type="http://schemas.openxmlformats.org/officeDocument/2006/relationships/image" Target="../media/image81.jpeg"/><Relationship Id="rId4" Type="http://schemas.openxmlformats.org/officeDocument/2006/relationships/image" Target="../media/image80.gif"/><Relationship Id="rId9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gif"/><Relationship Id="rId4" Type="http://schemas.openxmlformats.org/officeDocument/2006/relationships/image" Target="../media/image8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92.png"/><Relationship Id="rId7" Type="http://schemas.openxmlformats.org/officeDocument/2006/relationships/image" Target="../media/image96.gi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gif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gif"/><Relationship Id="rId5" Type="http://schemas.openxmlformats.org/officeDocument/2006/relationships/image" Target="../media/image107.gif"/><Relationship Id="rId4" Type="http://schemas.openxmlformats.org/officeDocument/2006/relationships/image" Target="../media/image106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gif"/><Relationship Id="rId3" Type="http://schemas.openxmlformats.org/officeDocument/2006/relationships/image" Target="../media/image110.jpg"/><Relationship Id="rId7" Type="http://schemas.openxmlformats.org/officeDocument/2006/relationships/image" Target="../media/image114.gif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gif"/><Relationship Id="rId5" Type="http://schemas.openxmlformats.org/officeDocument/2006/relationships/image" Target="../media/image112.png"/><Relationship Id="rId4" Type="http://schemas.openxmlformats.org/officeDocument/2006/relationships/image" Target="../media/image11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gif"/><Relationship Id="rId4" Type="http://schemas.openxmlformats.org/officeDocument/2006/relationships/image" Target="../media/image129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gif"/><Relationship Id="rId4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7" Type="http://schemas.openxmlformats.org/officeDocument/2006/relationships/image" Target="../media/image141.gif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gif"/><Relationship Id="rId5" Type="http://schemas.openxmlformats.org/officeDocument/2006/relationships/image" Target="../media/image139.gif"/><Relationship Id="rId4" Type="http://schemas.openxmlformats.org/officeDocument/2006/relationships/image" Target="../media/image138.jp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gif"/><Relationship Id="rId3" Type="http://schemas.openxmlformats.org/officeDocument/2006/relationships/image" Target="../media/image144.jpg"/><Relationship Id="rId7" Type="http://schemas.openxmlformats.org/officeDocument/2006/relationships/image" Target="../media/image148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gif"/><Relationship Id="rId5" Type="http://schemas.openxmlformats.org/officeDocument/2006/relationships/image" Target="../media/image146.png"/><Relationship Id="rId4" Type="http://schemas.openxmlformats.org/officeDocument/2006/relationships/image" Target="../media/image145.jpg"/><Relationship Id="rId9" Type="http://schemas.openxmlformats.org/officeDocument/2006/relationships/image" Target="../media/image15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gif"/><Relationship Id="rId5" Type="http://schemas.openxmlformats.org/officeDocument/2006/relationships/image" Target="../media/image154.gif"/><Relationship Id="rId4" Type="http://schemas.openxmlformats.org/officeDocument/2006/relationships/image" Target="../media/image153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gif"/><Relationship Id="rId3" Type="http://schemas.openxmlformats.org/officeDocument/2006/relationships/image" Target="../media/image157.jpg"/><Relationship Id="rId7" Type="http://schemas.openxmlformats.org/officeDocument/2006/relationships/image" Target="../media/image161.pn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gif"/><Relationship Id="rId5" Type="http://schemas.openxmlformats.org/officeDocument/2006/relationships/image" Target="../media/image159.gif"/><Relationship Id="rId4" Type="http://schemas.openxmlformats.org/officeDocument/2006/relationships/image" Target="../media/image158.gif"/><Relationship Id="rId9" Type="http://schemas.openxmlformats.org/officeDocument/2006/relationships/image" Target="../media/image16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527FB9B5-8AF4-4B3D-837D-61CCCA2D1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699" y="1564970"/>
            <a:ext cx="5710073" cy="45808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CC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E956EA07-A155-4331-B710-AA8D4DE68180}"/>
              </a:ext>
            </a:extLst>
          </p:cNvPr>
          <p:cNvSpPr/>
          <p:nvPr/>
        </p:nvSpPr>
        <p:spPr>
          <a:xfrm>
            <a:off x="5612595" y="308366"/>
            <a:ext cx="6150280" cy="14051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it-IT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BENVENUTI ALLA</a:t>
            </a:r>
          </a:p>
          <a:p>
            <a:pPr algn="ctr"/>
            <a:r>
              <a:rPr lang="it-IT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SCUOLA PRIMARIA </a:t>
            </a:r>
          </a:p>
          <a:p>
            <a:pPr algn="ctr"/>
            <a:r>
              <a:rPr lang="it-IT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CARDUCCI - MELISSARI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DDFF8171-0843-42DC-A3BF-9E7F1C869C87}"/>
              </a:ext>
            </a:extLst>
          </p:cNvPr>
          <p:cNvSpPr/>
          <p:nvPr/>
        </p:nvSpPr>
        <p:spPr>
          <a:xfrm>
            <a:off x="8377084" y="5780193"/>
            <a:ext cx="3598604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00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</a:rPr>
              <a:t>   Dirigente Scolastico</a:t>
            </a:r>
          </a:p>
          <a:p>
            <a:pPr algn="ctr"/>
            <a:r>
              <a:rPr lang="it-IT" sz="240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Monotype Corsiva" panose="03010101010201010101" pitchFamily="66" charset="0"/>
              </a:rPr>
              <a:t>Prof.ssa </a:t>
            </a:r>
            <a:r>
              <a:rPr lang="it-IT" sz="2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Monotype Corsiva" panose="03010101010201010101" pitchFamily="66" charset="0"/>
              </a:rPr>
              <a:t>Sonia Barberi</a:t>
            </a:r>
          </a:p>
        </p:txBody>
      </p:sp>
      <p:pic>
        <p:nvPicPr>
          <p:cNvPr id="59" name="Immagine 58">
            <a:extLst>
              <a:ext uri="{FF2B5EF4-FFF2-40B4-BE49-F238E27FC236}">
                <a16:creationId xmlns="" xmlns:a16="http://schemas.microsoft.com/office/drawing/2014/main" id="{EA704E70-F567-411E-A2B6-BDB47EC22D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04" t="18633" r="45833" b="20405"/>
          <a:stretch/>
        </p:blipFill>
        <p:spPr>
          <a:xfrm>
            <a:off x="404352" y="511332"/>
            <a:ext cx="4988140" cy="5374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099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1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09222145-9B96-44CB-B333-63DD3DBBAB08}"/>
              </a:ext>
            </a:extLst>
          </p:cNvPr>
          <p:cNvSpPr/>
          <p:nvPr/>
        </p:nvSpPr>
        <p:spPr>
          <a:xfrm>
            <a:off x="2636495" y="0"/>
            <a:ext cx="6919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E45C8A"/>
                </a:solidFill>
                <a:effectLst>
                  <a:outerShdw blurRad="12700" dist="38100" dir="2700000" algn="tl" rotWithShape="0">
                    <a:srgbClr val="E45C8A">
                      <a:lumMod val="60000"/>
                      <a:lumOff val="40000"/>
                    </a:srgbClr>
                  </a:outerShdw>
                </a:effectLst>
              </a:rPr>
              <a:t>NOI PICCOLI SCIENZIATI</a:t>
            </a:r>
          </a:p>
        </p:txBody>
      </p:sp>
    </p:spTree>
    <p:extLst>
      <p:ext uri="{BB962C8B-B14F-4D97-AF65-F5344CB8AC3E}">
        <p14:creationId xmlns:p14="http://schemas.microsoft.com/office/powerpoint/2010/main" val="3073958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61000">
              <a:schemeClr val="accent1">
                <a:lumMod val="75000"/>
              </a:schemeClr>
            </a:gs>
            <a:gs pos="23000">
              <a:schemeClr val="accent1">
                <a:lumMod val="45000"/>
                <a:lumOff val="55000"/>
              </a:schemeClr>
            </a:gs>
            <a:gs pos="9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A19501B1-4580-4B81-8252-06F06AC3B1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9600"/>
            <a:ext cx="4995335" cy="315641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6713D31F-7C4A-4071-8E8F-BC696FAE3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551988"/>
            <a:ext cx="4574779" cy="22226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Bolla: nuvola 5">
            <a:extLst>
              <a:ext uri="{FF2B5EF4-FFF2-40B4-BE49-F238E27FC236}">
                <a16:creationId xmlns="" xmlns:a16="http://schemas.microsoft.com/office/drawing/2014/main" id="{3D066035-964B-4B9F-88F1-D3D7A2A5C7C0}"/>
              </a:ext>
            </a:extLst>
          </p:cNvPr>
          <p:cNvSpPr/>
          <p:nvPr/>
        </p:nvSpPr>
        <p:spPr>
          <a:xfrm>
            <a:off x="4565428" y="406400"/>
            <a:ext cx="3410172" cy="2555699"/>
          </a:xfrm>
          <a:prstGeom prst="cloudCallout">
            <a:avLst>
              <a:gd name="adj1" fmla="val -44619"/>
              <a:gd name="adj2" fmla="val 53036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prstClr val="white"/>
                </a:solidFill>
                <a:latin typeface="Arial Black" panose="020B0A04020102020204" pitchFamily="34" charset="0"/>
              </a:rPr>
              <a:t>SPERIMENTARE CON L’ARIA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54890786-68B9-4771-A6C6-7A250ED46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667" y="3054997"/>
            <a:ext cx="4462555" cy="3345617"/>
          </a:xfrm>
          <a:prstGeom prst="rect">
            <a:avLst/>
          </a:prstGeom>
        </p:spPr>
      </p:pic>
      <p:sp>
        <p:nvSpPr>
          <p:cNvPr id="9" name="Stella a 7 punte 8">
            <a:extLst>
              <a:ext uri="{FF2B5EF4-FFF2-40B4-BE49-F238E27FC236}">
                <a16:creationId xmlns="" xmlns:a16="http://schemas.microsoft.com/office/drawing/2014/main" id="{73731621-00E8-437D-A024-3D4C3AE77DBC}"/>
              </a:ext>
            </a:extLst>
          </p:cNvPr>
          <p:cNvSpPr/>
          <p:nvPr/>
        </p:nvSpPr>
        <p:spPr>
          <a:xfrm>
            <a:off x="8178799" y="551988"/>
            <a:ext cx="4013201" cy="2971615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104C7E">
                    <a:lumMod val="75000"/>
                  </a:srgbClr>
                </a:solidFill>
                <a:latin typeface="Arial Black" panose="020B0A04020102020204" pitchFamily="34" charset="0"/>
              </a:rPr>
              <a:t>SPERIMENTARE CON LA LUCE</a:t>
            </a:r>
          </a:p>
        </p:txBody>
      </p:sp>
    </p:spTree>
    <p:extLst>
      <p:ext uri="{BB962C8B-B14F-4D97-AF65-F5344CB8AC3E}">
        <p14:creationId xmlns:p14="http://schemas.microsoft.com/office/powerpoint/2010/main" val="303033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61000">
              <a:schemeClr val="accent1">
                <a:lumMod val="75000"/>
              </a:schemeClr>
            </a:gs>
            <a:gs pos="23000">
              <a:schemeClr val="accent1">
                <a:lumMod val="45000"/>
                <a:lumOff val="55000"/>
              </a:schemeClr>
            </a:gs>
            <a:gs pos="93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852E81B8-67D2-45B3-973D-4FE3AACEA0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8" y="1568030"/>
            <a:ext cx="4765182" cy="2197940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1AEB6CC1-73F6-42DD-9D0B-BEF9881B7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36" y="1322915"/>
            <a:ext cx="5975766" cy="2756322"/>
          </a:xfrm>
          <a:prstGeom prst="rect">
            <a:avLst/>
          </a:prstGeom>
          <a:ln w="1270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D8FD95A2-EDF7-45D3-A362-166F42F4FF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4" y="4392503"/>
            <a:ext cx="11474804" cy="23300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ttangolo 8">
            <a:extLst>
              <a:ext uri="{FF2B5EF4-FFF2-40B4-BE49-F238E27FC236}">
                <a16:creationId xmlns="" xmlns:a16="http://schemas.microsoft.com/office/drawing/2014/main" id="{E030309B-9844-4E38-8C81-9EC082144481}"/>
              </a:ext>
            </a:extLst>
          </p:cNvPr>
          <p:cNvSpPr/>
          <p:nvPr/>
        </p:nvSpPr>
        <p:spPr>
          <a:xfrm>
            <a:off x="527071" y="135467"/>
            <a:ext cx="11137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gradFill>
                  <a:gsLst>
                    <a:gs pos="0">
                      <a:srgbClr val="E45C8A">
                        <a:lumMod val="50000"/>
                      </a:srgbClr>
                    </a:gs>
                    <a:gs pos="50000">
                      <a:srgbClr val="E45C8A"/>
                    </a:gs>
                    <a:gs pos="100000">
                      <a:srgbClr val="E45C8A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TAVOLA PERIODICA AL BUIO</a:t>
            </a:r>
          </a:p>
        </p:txBody>
      </p:sp>
    </p:spTree>
    <p:extLst>
      <p:ext uri="{BB962C8B-B14F-4D97-AF65-F5344CB8AC3E}">
        <p14:creationId xmlns:p14="http://schemas.microsoft.com/office/powerpoint/2010/main" val="81216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1000">
              <a:schemeClr val="accent1">
                <a:lumMod val="75000"/>
              </a:schemeClr>
            </a:gs>
            <a:gs pos="23000">
              <a:schemeClr val="accent1">
                <a:lumMod val="45000"/>
                <a:lumOff val="55000"/>
              </a:schemeClr>
            </a:gs>
            <a:gs pos="9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48D139C2-BE07-4D24-9A1B-2E95615A6D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94" y="1158048"/>
            <a:ext cx="3719692" cy="2582987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F3FF8403-6EBB-48CA-BF3D-A685089302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000" y="1098164"/>
            <a:ext cx="4245356" cy="2669963"/>
          </a:xfrm>
          <a:prstGeom prst="rect">
            <a:avLst/>
          </a:prstGeom>
          <a:ln w="228600" cap="sq" cmpd="thickThin">
            <a:solidFill>
              <a:schemeClr val="bg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664FCBB2-BC17-465D-80F1-1484F7360F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25" y="4128153"/>
            <a:ext cx="4134041" cy="27298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5B1E2451-BF2C-4788-8C18-B8EE5BC9106D}"/>
              </a:ext>
            </a:extLst>
          </p:cNvPr>
          <p:cNvSpPr/>
          <p:nvPr/>
        </p:nvSpPr>
        <p:spPr>
          <a:xfrm>
            <a:off x="199664" y="12526"/>
            <a:ext cx="117926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800" b="1" spc="50" dirty="0">
                <a:ln w="0"/>
                <a:solidFill>
                  <a:srgbClr val="104C7E"/>
                </a:solidFill>
                <a:effectLst>
                  <a:glow rad="228600">
                    <a:srgbClr val="49D1CD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ESPERIMENTI SUI FLUIDI NON NEWTONIANI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="" xmlns:a16="http://schemas.microsoft.com/office/drawing/2014/main" id="{59523A1F-D8D1-42D0-B091-41C668B752DE}"/>
              </a:ext>
            </a:extLst>
          </p:cNvPr>
          <p:cNvSpPr/>
          <p:nvPr/>
        </p:nvSpPr>
        <p:spPr>
          <a:xfrm>
            <a:off x="7358418" y="4712721"/>
            <a:ext cx="393242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rgbClr val="61A5D6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1A5D6"/>
                  </a:fgClr>
                  <a:bgClr>
                    <a:srgbClr val="61A5D6">
                      <a:lumMod val="40000"/>
                      <a:lumOff val="60000"/>
                    </a:srgbClr>
                  </a:bgClr>
                </a:pattFill>
                <a:effectLst>
                  <a:glow rad="139700">
                    <a:srgbClr val="49D1CD">
                      <a:satMod val="175000"/>
                      <a:alpha val="40000"/>
                    </a:srgbClr>
                  </a:glow>
                  <a:innerShdw blurRad="177800">
                    <a:srgbClr val="61A5D6">
                      <a:lumMod val="50000"/>
                    </a:srgbClr>
                  </a:innerShdw>
                </a:effectLst>
              </a:rPr>
              <a:t>CAPILLARITÁ</a:t>
            </a:r>
          </a:p>
          <a:p>
            <a:pPr algn="ctr"/>
            <a:r>
              <a:rPr lang="it-IT" sz="5400" b="1" dirty="0">
                <a:ln w="12700">
                  <a:solidFill>
                    <a:srgbClr val="61A5D6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1A5D6"/>
                  </a:fgClr>
                  <a:bgClr>
                    <a:srgbClr val="61A5D6">
                      <a:lumMod val="40000"/>
                      <a:lumOff val="60000"/>
                    </a:srgbClr>
                  </a:bgClr>
                </a:pattFill>
                <a:effectLst>
                  <a:glow rad="139700">
                    <a:srgbClr val="49D1CD">
                      <a:satMod val="175000"/>
                      <a:alpha val="40000"/>
                    </a:srgbClr>
                  </a:glow>
                  <a:innerShdw blurRad="177800">
                    <a:srgbClr val="61A5D6">
                      <a:lumMod val="50000"/>
                    </a:srgbClr>
                  </a:innerShdw>
                </a:effectLst>
              </a:rPr>
              <a:t>DELL’ ACQUA</a:t>
            </a:r>
          </a:p>
        </p:txBody>
      </p:sp>
      <p:pic>
        <p:nvPicPr>
          <p:cNvPr id="3074" name="Picture 2" descr="▷ Chimici: Immagini, Gif Animate &amp;amp; Clipart – 100% GRATIS!">
            <a:extLst>
              <a:ext uri="{FF2B5EF4-FFF2-40B4-BE49-F238E27FC236}">
                <a16:creationId xmlns="" xmlns:a16="http://schemas.microsoft.com/office/drawing/2014/main" id="{443BDDFD-4282-4645-93FE-80090804CA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217" y="1098164"/>
            <a:ext cx="1434916" cy="272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.C.S. Emilio Filippini - Cattolica : PROGETTI SECONDARIA DI I GRADO 2018/19">
            <a:extLst>
              <a:ext uri="{FF2B5EF4-FFF2-40B4-BE49-F238E27FC236}">
                <a16:creationId xmlns="" xmlns:a16="http://schemas.microsoft.com/office/drawing/2014/main" id="{E8BACA26-FA8E-443D-8D46-C6B6A099E9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91" y="3719831"/>
            <a:ext cx="2701934" cy="297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38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1000">
              <a:schemeClr val="accent1">
                <a:lumMod val="75000"/>
              </a:schemeClr>
            </a:gs>
            <a:gs pos="23000">
              <a:schemeClr val="accent1">
                <a:lumMod val="45000"/>
                <a:lumOff val="55000"/>
              </a:schemeClr>
            </a:gs>
            <a:gs pos="9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D84741E9-BC38-42E8-975C-95CFF043E8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2"/>
            <a:ext cx="6608037" cy="3885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4D5387E1-6BD9-479F-81CB-9C88364EF6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660" y="2516163"/>
            <a:ext cx="4921956" cy="3691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326CA5D9-4B72-4013-A05F-BA98E2B8B187}"/>
              </a:ext>
            </a:extLst>
          </p:cNvPr>
          <p:cNvSpPr/>
          <p:nvPr/>
        </p:nvSpPr>
        <p:spPr>
          <a:xfrm>
            <a:off x="993384" y="453641"/>
            <a:ext cx="81916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5400" b="1" dirty="0">
                <a:ln/>
                <a:solidFill>
                  <a:srgbClr val="61A5D6"/>
                </a:solidFill>
              </a:rPr>
              <a:t>MISURAZIONI SCIENTIFICHE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E1E56359-8667-4929-A75D-9CAF99DD0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903" y="676199"/>
            <a:ext cx="2785218" cy="2181754"/>
          </a:xfrm>
          <a:prstGeom prst="rect">
            <a:avLst/>
          </a:prstGeom>
          <a:noFill/>
        </p:spPr>
      </p:pic>
      <p:pic>
        <p:nvPicPr>
          <p:cNvPr id="8" name="Immagine 7" descr="Disegno di Scatto il Metro di Manny Tuttofare a colori per bambini -  disegnidacolorareonline.com">
            <a:extLst>
              <a:ext uri="{FF2B5EF4-FFF2-40B4-BE49-F238E27FC236}">
                <a16:creationId xmlns="" xmlns:a16="http://schemas.microsoft.com/office/drawing/2014/main" id="{DEB17FBE-2C0F-4F57-9C1E-72C658688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000" l="0" r="94000">
                        <a14:foregroundMark x1="36333" y1="46667" x2="36333" y2="46667"/>
                        <a14:foregroundMark x1="39167" y1="49000" x2="39167" y2="49000"/>
                        <a14:foregroundMark x1="37667" y1="51000" x2="37667" y2="51000"/>
                        <a14:foregroundMark x1="32667" y1="53500" x2="32667" y2="53500"/>
                        <a14:foregroundMark x1="48667" y1="51167" x2="48667" y2="51167"/>
                        <a14:foregroundMark x1="53667" y1="48333" x2="53667" y2="48333"/>
                        <a14:foregroundMark x1="52500" y1="54000" x2="52500" y2="54000"/>
                        <a14:foregroundMark x1="46667" y1="47667" x2="46667" y2="47667"/>
                        <a14:foregroundMark x1="57000" y1="51000" x2="570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049" y="-259975"/>
            <a:ext cx="3137988" cy="3137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269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61000">
              <a:schemeClr val="accent1">
                <a:lumMod val="75000"/>
              </a:schemeClr>
            </a:gs>
            <a:gs pos="23000">
              <a:schemeClr val="accent1">
                <a:lumMod val="45000"/>
                <a:lumOff val="55000"/>
              </a:schemeClr>
            </a:gs>
            <a:gs pos="93000">
              <a:schemeClr val="accent1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C2163792-252E-4D68-A963-6CCFBB0BB9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2"/>
          <a:stretch/>
        </p:blipFill>
        <p:spPr>
          <a:xfrm>
            <a:off x="4555924" y="1019515"/>
            <a:ext cx="3734025" cy="55132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66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1F035BFE-5C6C-4015-ABE9-0773D9572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24" y="325249"/>
            <a:ext cx="4336976" cy="2738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6A7D0B2B-B6A6-49EB-823B-99DCC5F651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3467"/>
            <a:ext cx="4789080" cy="2326898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D484C379-EA69-4A05-B42F-C8AC06F1359A}"/>
              </a:ext>
            </a:extLst>
          </p:cNvPr>
          <p:cNvSpPr/>
          <p:nvPr/>
        </p:nvSpPr>
        <p:spPr>
          <a:xfrm>
            <a:off x="548806" y="470472"/>
            <a:ext cx="369146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98C61">
                    <a:lumMod val="75000"/>
                  </a:srgbClr>
                </a:solidFill>
                <a:effectLst>
                  <a:glow rad="228600">
                    <a:srgbClr val="F98C61">
                      <a:satMod val="175000"/>
                      <a:alpha val="40000"/>
                    </a:srgbClr>
                  </a:glow>
                  <a:outerShdw dist="38100" dir="2640000" algn="bl" rotWithShape="0">
                    <a:srgbClr val="94CE67"/>
                  </a:outerShdw>
                </a:effectLst>
              </a:rPr>
              <a:t>VULCANO IN CLASSE </a:t>
            </a:r>
          </a:p>
        </p:txBody>
      </p:sp>
      <p:pic>
        <p:nvPicPr>
          <p:cNvPr id="1026" name="Picture 2" descr="Top Volcano Eruptions Stickers for Android &amp;amp; iOS | Gfycat">
            <a:extLst>
              <a:ext uri="{FF2B5EF4-FFF2-40B4-BE49-F238E27FC236}">
                <a16:creationId xmlns="" xmlns:a16="http://schemas.microsoft.com/office/drawing/2014/main" id="{49FA447F-D184-4D64-8CEB-F35627E636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099" y="1148991"/>
            <a:ext cx="2034476" cy="203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58F88BA9-0E6F-4251-A3E9-06DE2B5404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2" b="98073" l="7500" r="93125">
                        <a14:foregroundMark x1="58281" y1="31406" x2="58281" y2="31406"/>
                        <a14:foregroundMark x1="42865" y1="28958" x2="42865" y2="28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75" y="3208867"/>
            <a:ext cx="4029592" cy="35198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912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61000">
              <a:schemeClr val="accent1">
                <a:lumMod val="75000"/>
              </a:schemeClr>
            </a:gs>
            <a:gs pos="23000">
              <a:schemeClr val="accent1">
                <a:lumMod val="45000"/>
                <a:lumOff val="55000"/>
              </a:schemeClr>
            </a:gs>
            <a:gs pos="93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C6E85B64-5A46-417A-B376-D70483F20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68" y="1325161"/>
            <a:ext cx="7213600" cy="531442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0EE1AB26-4883-47B9-B92D-206B6226F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1" y="2319867"/>
            <a:ext cx="2646140" cy="4167316"/>
          </a:xfrm>
          <a:prstGeom prst="rect">
            <a:avLst/>
          </a:prstGeom>
          <a:noFill/>
        </p:spPr>
      </p:pic>
      <p:pic>
        <p:nvPicPr>
          <p:cNvPr id="2052" name="Picture 4" descr="Un Niño Sonrientes Inspeccionando A Un Espécimen A Través De Un Microscopio  Fotos, Retratos, Imágenes Y Fotografía De Archivo Libres De Derecho. Image  8129496.">
            <a:extLst>
              <a:ext uri="{FF2B5EF4-FFF2-40B4-BE49-F238E27FC236}">
                <a16:creationId xmlns="" xmlns:a16="http://schemas.microsoft.com/office/drawing/2014/main" id="{FED914C3-2926-41D7-B416-683A35A8B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619" y="853417"/>
            <a:ext cx="1905000" cy="24003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21C9637A-D153-4666-AFD6-CD725FEA2350}"/>
              </a:ext>
            </a:extLst>
          </p:cNvPr>
          <p:cNvSpPr/>
          <p:nvPr/>
        </p:nvSpPr>
        <p:spPr>
          <a:xfrm>
            <a:off x="504825" y="218417"/>
            <a:ext cx="9657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</a:bodyPr>
          <a:lstStyle/>
          <a:p>
            <a:pPr algn="ctr"/>
            <a:r>
              <a:rPr lang="it-IT" sz="5400" b="1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>
                    <a:lumMod val="85000"/>
                    <a:lumOff val="15000"/>
                  </a:prstClr>
                </a:solidFill>
                <a:effectLst>
                  <a:glow rad="228600">
                    <a:srgbClr val="E45C8A">
                      <a:satMod val="175000"/>
                      <a:alpha val="40000"/>
                    </a:srgbClr>
                  </a:glow>
                  <a:outerShdw dist="38100" dir="2700000" algn="bl" rotWithShape="0">
                    <a:srgbClr val="E45C8A"/>
                  </a:outerShdw>
                </a:effectLst>
              </a:rPr>
              <a:t>OSSERVAZIONI</a:t>
            </a:r>
            <a:r>
              <a:rPr lang="it-IT" sz="5400" b="1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E45C8A"/>
                  </a:outerShdw>
                </a:effectLst>
              </a:rPr>
              <a:t> </a:t>
            </a:r>
            <a:r>
              <a:rPr lang="it-IT" sz="5400" b="1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>
                    <a:lumMod val="85000"/>
                    <a:lumOff val="15000"/>
                  </a:prstClr>
                </a:solidFill>
                <a:effectLst>
                  <a:glow rad="228600">
                    <a:srgbClr val="E45C8A">
                      <a:satMod val="175000"/>
                      <a:alpha val="40000"/>
                    </a:srgbClr>
                  </a:glow>
                  <a:outerShdw dist="38100" dir="2700000" algn="bl" rotWithShape="0">
                    <a:srgbClr val="E45C8A"/>
                  </a:outerShdw>
                </a:effectLst>
              </a:rPr>
              <a:t>AL</a:t>
            </a:r>
            <a:r>
              <a:rPr lang="it-IT" sz="5400" b="1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E45C8A"/>
                  </a:outerShdw>
                </a:effectLst>
              </a:rPr>
              <a:t> </a:t>
            </a:r>
            <a:r>
              <a:rPr lang="it-IT" sz="5400" b="1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>
                    <a:lumMod val="85000"/>
                    <a:lumOff val="15000"/>
                  </a:prstClr>
                </a:solidFill>
                <a:effectLst>
                  <a:glow rad="228600">
                    <a:srgbClr val="E45C8A">
                      <a:satMod val="175000"/>
                      <a:alpha val="40000"/>
                    </a:srgbClr>
                  </a:glow>
                  <a:outerShdw dist="38100" dir="2700000" algn="bl" rotWithShape="0">
                    <a:srgbClr val="E45C8A"/>
                  </a:outerShdw>
                </a:effectLst>
              </a:rPr>
              <a:t>MICROSCOPIO</a:t>
            </a:r>
          </a:p>
        </p:txBody>
      </p:sp>
    </p:spTree>
    <p:extLst>
      <p:ext uri="{BB962C8B-B14F-4D97-AF65-F5344CB8AC3E}">
        <p14:creationId xmlns:p14="http://schemas.microsoft.com/office/powerpoint/2010/main" val="118162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7ECBB5F7-5A2B-48C8-A4DB-5A5DB6E88108}"/>
              </a:ext>
            </a:extLst>
          </p:cNvPr>
          <p:cNvSpPr/>
          <p:nvPr/>
        </p:nvSpPr>
        <p:spPr>
          <a:xfrm>
            <a:off x="1103287" y="274935"/>
            <a:ext cx="937583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it-IT" sz="5400" b="1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>
                    <a:lumMod val="85000"/>
                    <a:lumOff val="15000"/>
                  </a:prstClr>
                </a:solidFill>
                <a:effectLst>
                  <a:glow rad="228600">
                    <a:srgbClr val="F98C61">
                      <a:satMod val="175000"/>
                      <a:alpha val="40000"/>
                    </a:srgbClr>
                  </a:glow>
                  <a:outerShdw dist="38100" dir="2700000" algn="bl" rotWithShape="0">
                    <a:srgbClr val="E45C8A"/>
                  </a:outerShdw>
                </a:effectLst>
              </a:rPr>
              <a:t>LABORATORIO</a:t>
            </a:r>
            <a:r>
              <a:rPr lang="it-IT" sz="5400" b="1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E45C8A"/>
                  </a:outerShdw>
                </a:effectLst>
              </a:rPr>
              <a:t> </a:t>
            </a:r>
            <a:r>
              <a:rPr lang="it-IT" sz="5400" b="1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>
                    <a:lumMod val="85000"/>
                    <a:lumOff val="15000"/>
                  </a:prstClr>
                </a:solidFill>
                <a:effectLst>
                  <a:glow rad="228600">
                    <a:srgbClr val="F98C61">
                      <a:satMod val="175000"/>
                      <a:alpha val="40000"/>
                    </a:srgbClr>
                  </a:glow>
                  <a:outerShdw dist="38100" dir="2700000" algn="bl" rotWithShape="0">
                    <a:srgbClr val="E45C8A"/>
                  </a:outerShdw>
                </a:effectLst>
              </a:rPr>
              <a:t>DI INFORMATICA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F750DEBF-7BEA-4DF3-8EAB-F44C31496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444" y="1503066"/>
            <a:ext cx="5945771" cy="4459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FF3E6415-4002-4F99-BC2E-1678BE199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19" y="1676400"/>
            <a:ext cx="4763911" cy="3572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1A46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8" name="Picture 2" descr="Informática - Cia dos Gifs">
            <a:extLst>
              <a:ext uri="{FF2B5EF4-FFF2-40B4-BE49-F238E27FC236}">
                <a16:creationId xmlns="" xmlns:a16="http://schemas.microsoft.com/office/drawing/2014/main" id="{3A2D6BAC-ACC9-43EB-A2BE-7E77763BAF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583" y="110983"/>
            <a:ext cx="1565417" cy="156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f animate omino intelligente - smart man - TECNOGIF">
            <a:extLst>
              <a:ext uri="{FF2B5EF4-FFF2-40B4-BE49-F238E27FC236}">
                <a16:creationId xmlns="" xmlns:a16="http://schemas.microsoft.com/office/drawing/2014/main" id="{DD5E4BFA-038D-4FA3-8835-594CD3DD87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687" y="4464900"/>
            <a:ext cx="3939112" cy="236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48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C15FC701-418D-48CB-930A-7D8FECA37CE7}"/>
              </a:ext>
            </a:extLst>
          </p:cNvPr>
          <p:cNvSpPr/>
          <p:nvPr/>
        </p:nvSpPr>
        <p:spPr>
          <a:xfrm>
            <a:off x="4766867" y="-13447"/>
            <a:ext cx="394691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600" b="1" dirty="0">
                <a:ln>
                  <a:solidFill>
                    <a:srgbClr val="00B0F0"/>
                  </a:solidFill>
                </a:ln>
                <a:pattFill prst="dkUpDiag">
                  <a:fgClr>
                    <a:prstClr val="black">
                      <a:lumMod val="50000"/>
                    </a:prstClr>
                  </a:fgClr>
                  <a:bgClr>
                    <a:prstClr val="white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CODING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AC260954-0DD2-4074-8C6A-A2B0564538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451">
            <a:off x="8913830" y="4453353"/>
            <a:ext cx="2965717" cy="21290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6F7120E-F9C1-4E4D-B8AB-105D7BC342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860">
            <a:off x="398182" y="1028555"/>
            <a:ext cx="4614336" cy="2612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E26F0D5A-5DC7-4C94-BA57-AD2C61EFE7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1" y="4039190"/>
            <a:ext cx="4635128" cy="24368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AFA4A587-CE4B-498B-A900-CEEFBE938E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9"/>
          <a:stretch/>
        </p:blipFill>
        <p:spPr>
          <a:xfrm>
            <a:off x="9287164" y="334405"/>
            <a:ext cx="2524070" cy="37382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6F742E74-125C-4423-9A46-449FF8648F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6" b="7637"/>
          <a:stretch/>
        </p:blipFill>
        <p:spPr>
          <a:xfrm flipH="1">
            <a:off x="6292687" y="3968089"/>
            <a:ext cx="2064618" cy="2637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Immagine 13">
            <a:extLst>
              <a:ext uri="{FF2B5EF4-FFF2-40B4-BE49-F238E27FC236}">
                <a16:creationId xmlns="" xmlns:a16="http://schemas.microsoft.com/office/drawing/2014/main" id="{49C0DDC6-39A9-476F-9216-21003D8261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2935">
            <a:off x="5866964" y="1181358"/>
            <a:ext cx="3176075" cy="242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058D4760-55B5-408C-A28F-2FE2FE008A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340824" y="-174964"/>
            <a:ext cx="2438014" cy="12951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magine 15">
            <a:extLst>
              <a:ext uri="{FF2B5EF4-FFF2-40B4-BE49-F238E27FC236}">
                <a16:creationId xmlns="" xmlns:a16="http://schemas.microsoft.com/office/drawing/2014/main" id="{14B2C034-E528-4CC7-BE92-61236C8252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236164" y="3021153"/>
            <a:ext cx="2438014" cy="12951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9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if animate ginnastica immagine 5">
            <a:extLst>
              <a:ext uri="{FF2B5EF4-FFF2-40B4-BE49-F238E27FC236}">
                <a16:creationId xmlns:a16="http://schemas.microsoft.com/office/drawing/2014/main" xmlns="" id="{144E9A3F-889E-4DD3-B5B1-B548355750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1360"/>
            <a:ext cx="30480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F97D94BD-EAC2-4C48-9220-A04A8F3893C6}"/>
              </a:ext>
            </a:extLst>
          </p:cNvPr>
          <p:cNvSpPr/>
          <p:nvPr/>
        </p:nvSpPr>
        <p:spPr>
          <a:xfrm>
            <a:off x="3200400" y="311360"/>
            <a:ext cx="8466666" cy="75167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it-IT" sz="54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E45C8A"/>
                </a:solidFill>
                <a:effectLst>
                  <a:outerShdw blurRad="12700" dist="38100" dir="2700000" algn="tl" rotWithShape="0">
                    <a:srgbClr val="E45C8A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MUOVIAMOCI UN PO’</a:t>
            </a:r>
          </a:p>
        </p:txBody>
      </p:sp>
      <p:pic>
        <p:nvPicPr>
          <p:cNvPr id="8" name="Picture 4" descr="Gif animate Calcio - MRW.it WebGrafica">
            <a:extLst>
              <a:ext uri="{FF2B5EF4-FFF2-40B4-BE49-F238E27FC236}">
                <a16:creationId xmlns:a16="http://schemas.microsoft.com/office/drawing/2014/main" xmlns="" id="{FB5F0A4D-F164-4068-962C-864DE8D2C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440" y="582385"/>
            <a:ext cx="965560" cy="181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40" y="1685379"/>
            <a:ext cx="3706689" cy="379204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954" y="914283"/>
            <a:ext cx="4584589" cy="330431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432" y="2230093"/>
            <a:ext cx="3603048" cy="288365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719" y="4395580"/>
            <a:ext cx="3753686" cy="225051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0706" y="4069559"/>
            <a:ext cx="2621507" cy="256054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2948" y="5113751"/>
            <a:ext cx="3405867" cy="210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2AB0AE63-9F7D-4411-9DC2-C2F49D91EC93}"/>
              </a:ext>
            </a:extLst>
          </p:cNvPr>
          <p:cNvSpPr txBox="1"/>
          <p:nvPr/>
        </p:nvSpPr>
        <p:spPr>
          <a:xfrm>
            <a:off x="1274952" y="400265"/>
            <a:ext cx="364607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VISION</a:t>
            </a:r>
            <a:endParaRPr lang="it-IT" sz="4000" dirty="0">
              <a:latin typeface="Arial Black" panose="020B0A04020102020204" pitchFamily="34" charset="0"/>
            </a:endParaRPr>
          </a:p>
          <a:p>
            <a:endParaRPr lang="it-IT" dirty="0"/>
          </a:p>
        </p:txBody>
      </p:sp>
      <p:sp>
        <p:nvSpPr>
          <p:cNvPr id="8" name="Bolla: nuvola 7">
            <a:extLst>
              <a:ext uri="{FF2B5EF4-FFF2-40B4-BE49-F238E27FC236}">
                <a16:creationId xmlns="" xmlns:a16="http://schemas.microsoft.com/office/drawing/2014/main" id="{D2DEF72B-897E-45A9-B5C8-CFB828C79530}"/>
              </a:ext>
            </a:extLst>
          </p:cNvPr>
          <p:cNvSpPr/>
          <p:nvPr/>
        </p:nvSpPr>
        <p:spPr>
          <a:xfrm>
            <a:off x="171652" y="2612731"/>
            <a:ext cx="4626385" cy="3424998"/>
          </a:xfrm>
          <a:prstGeom prst="cloudCallout">
            <a:avLst>
              <a:gd name="adj1" fmla="val -15493"/>
              <a:gd name="adj2" fmla="val -8674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/>
              <a:t>Una scuola per tutti e per ciascuno, per conoscere e conoscersi,</a:t>
            </a:r>
          </a:p>
          <a:p>
            <a:pPr algn="ctr"/>
            <a:r>
              <a:rPr lang="it-IT" sz="2000" b="1" dirty="0"/>
              <a:t>per comprendere e progettare, per partecipare e collaborare </a:t>
            </a:r>
          </a:p>
        </p:txBody>
      </p:sp>
      <p:sp>
        <p:nvSpPr>
          <p:cNvPr id="9" name="Stella a 7 punte 8">
            <a:extLst>
              <a:ext uri="{FF2B5EF4-FFF2-40B4-BE49-F238E27FC236}">
                <a16:creationId xmlns="" xmlns:a16="http://schemas.microsoft.com/office/drawing/2014/main" id="{A2F28DEA-6CC0-4A88-A028-509B79190225}"/>
              </a:ext>
            </a:extLst>
          </p:cNvPr>
          <p:cNvSpPr/>
          <p:nvPr/>
        </p:nvSpPr>
        <p:spPr>
          <a:xfrm>
            <a:off x="5507915" y="1385150"/>
            <a:ext cx="6512433" cy="5080125"/>
          </a:xfrm>
          <a:prstGeom prst="star7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it-IT" b="1" dirty="0"/>
          </a:p>
          <a:p>
            <a:pPr algn="just"/>
            <a:r>
              <a:rPr lang="it-IT" sz="1600" b="1" dirty="0"/>
              <a:t>Accompagnare gli alunni verso il successo formativo, favorendo lo sviluppo non solo di conoscenze, ma anche di abilità e competenze che consentiranno loro di essere cittadini attivi e flessibili, in grado di adattarsi a scenari nuovi, in grado di contribuire attivamente al bene comune e al progresso della società della conoscenza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="" xmlns:a16="http://schemas.microsoft.com/office/drawing/2014/main" id="{4E2B524D-C16A-46B8-B1D5-F0B889E3A46B}"/>
              </a:ext>
            </a:extLst>
          </p:cNvPr>
          <p:cNvSpPr/>
          <p:nvPr/>
        </p:nvSpPr>
        <p:spPr>
          <a:xfrm>
            <a:off x="6863337" y="311284"/>
            <a:ext cx="40537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32519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BC39591C-69B4-43E9-BB68-328897E79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05" y="2434306"/>
            <a:ext cx="5302461" cy="3279742"/>
          </a:xfrm>
          <a:prstGeom prst="rect">
            <a:avLst/>
          </a:prstGeom>
          <a:ln w="2286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7FB160F8-16A0-4FD7-B5E2-682847753497}"/>
              </a:ext>
            </a:extLst>
          </p:cNvPr>
          <p:cNvSpPr/>
          <p:nvPr/>
        </p:nvSpPr>
        <p:spPr>
          <a:xfrm>
            <a:off x="667797" y="1445440"/>
            <a:ext cx="32191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cap="none" spc="0" dirty="0">
                <a:ln w="13462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MANI IN PASTA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D8A37B88-6CDB-4B9E-8D9D-7415A1F2EDAD}"/>
              </a:ext>
            </a:extLst>
          </p:cNvPr>
          <p:cNvSpPr/>
          <p:nvPr/>
        </p:nvSpPr>
        <p:spPr>
          <a:xfrm>
            <a:off x="526605" y="375376"/>
            <a:ext cx="6170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it-IT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NOI PICCOLI ARTISTI </a:t>
            </a:r>
          </a:p>
        </p:txBody>
      </p:sp>
      <p:pic>
        <p:nvPicPr>
          <p:cNvPr id="3076" name="Picture 4" descr="Nd GIFs - Get the best gif on GIFER">
            <a:extLst>
              <a:ext uri="{FF2B5EF4-FFF2-40B4-BE49-F238E27FC236}">
                <a16:creationId xmlns="" xmlns:a16="http://schemas.microsoft.com/office/drawing/2014/main" id="{3311F8E6-07EC-43B5-A70B-A917533BB7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5368" y="-402589"/>
            <a:ext cx="2460655" cy="326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0A28504E-4251-4E76-91E0-0FDD8E1B2A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6" y="2784071"/>
            <a:ext cx="4724399" cy="35432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2" descr="Gif animate di TITTI, l&amp;#39;uccellino giallo più amato dai bambini, immagini  animate di Titti">
            <a:extLst>
              <a:ext uri="{FF2B5EF4-FFF2-40B4-BE49-F238E27FC236}">
                <a16:creationId xmlns="" xmlns:a16="http://schemas.microsoft.com/office/drawing/2014/main" id="{D55EBC98-5780-4531-90C6-BCC62D968C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34" y="1768604"/>
            <a:ext cx="1923133" cy="231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10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1CE0E354-5B8F-44DF-9ABF-B6F17413F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69" y="873956"/>
            <a:ext cx="2456901" cy="5322269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▷ Pittura: Immagini, Gif Animate &amp;amp; Clipart – 100% GRATIS!">
            <a:extLst>
              <a:ext uri="{FF2B5EF4-FFF2-40B4-BE49-F238E27FC236}">
                <a16:creationId xmlns="" xmlns:a16="http://schemas.microsoft.com/office/drawing/2014/main" id="{1B0BEC6F-DCCF-454A-81EC-CF8B63A4FE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959" y="-253627"/>
            <a:ext cx="3657321" cy="188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rso di Pittura per bambini - Cosenza - Associazione Culturale L&amp;#39;Angelo di  Klee - arte,quadri,dipinti,colori,tecniche pittura">
            <a:extLst>
              <a:ext uri="{FF2B5EF4-FFF2-40B4-BE49-F238E27FC236}">
                <a16:creationId xmlns="" xmlns:a16="http://schemas.microsoft.com/office/drawing/2014/main" id="{19425D6C-F7CE-4184-BBAE-32215482AB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75" y="-206783"/>
            <a:ext cx="3019425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A49BEAC2-DC6B-4B42-8F35-490DB39F6D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51" y="4093949"/>
            <a:ext cx="3131587" cy="2437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2BE6FE79-822F-473E-B1A8-378729B1A2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81" y="2824464"/>
            <a:ext cx="2901050" cy="38680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01839F46-C857-437E-B1B0-E81C1CE69D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32" y="326092"/>
            <a:ext cx="2254336" cy="30057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Minnie Artiste Peintre Scintillante">
            <a:extLst>
              <a:ext uri="{FF2B5EF4-FFF2-40B4-BE49-F238E27FC236}">
                <a16:creationId xmlns="" xmlns:a16="http://schemas.microsoft.com/office/drawing/2014/main" id="{8D4C4B8D-CAF0-40BB-A111-873F4F929F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08" y="4502075"/>
            <a:ext cx="2004773" cy="202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074C201C-6859-4D63-9462-C49097825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6251" y="1627281"/>
            <a:ext cx="2800325" cy="21002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88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A3BA696D-C68A-460E-ADF6-8324747E3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700" y="4246730"/>
            <a:ext cx="3204768" cy="1803400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F6081FB4-DCE0-4B29-B8FE-2025B9570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481" y="283279"/>
            <a:ext cx="4664586" cy="32388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EA9148EE-2B6F-4922-91AF-B4F5DEB20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8612" y="-344400"/>
            <a:ext cx="3766072" cy="50214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Gif Animate Walt Disney - pagina 4">
            <a:extLst>
              <a:ext uri="{FF2B5EF4-FFF2-40B4-BE49-F238E27FC236}">
                <a16:creationId xmlns="" xmlns:a16="http://schemas.microsoft.com/office/drawing/2014/main" id="{E3DE1655-BB05-41D1-9598-CA54343D19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533" y="3522133"/>
            <a:ext cx="3975230" cy="321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C70D08DB-79C0-456E-9265-C19E58BF7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377" y="4254855"/>
            <a:ext cx="3093156" cy="2319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657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7AE07871-EFC3-4CFA-97E3-027BD2F30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318" y="1080146"/>
            <a:ext cx="3632200" cy="2043113"/>
          </a:xfrm>
          <a:prstGeom prst="rect">
            <a:avLst/>
          </a:prstGeom>
          <a:ln w="228600" cap="sq" cmpd="thickThin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57336FCC-447C-4957-9EE2-A337C26C5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72" y="816916"/>
            <a:ext cx="3828620" cy="2877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64A70C01-9974-4B3F-BDAA-F034A809DC73}"/>
              </a:ext>
            </a:extLst>
          </p:cNvPr>
          <p:cNvSpPr/>
          <p:nvPr/>
        </p:nvSpPr>
        <p:spPr>
          <a:xfrm>
            <a:off x="2405391" y="53875"/>
            <a:ext cx="6578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it-IT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 NOSTRE CREAZIONI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51BA4620-13A2-4D70-9E7B-C72415EA73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7" y="3694477"/>
            <a:ext cx="3454504" cy="26384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1A48D283-C891-4C04-A940-6A7B3F0D2D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1" y="4154565"/>
            <a:ext cx="3178210" cy="2383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5943ACC3-D353-4338-B30F-5848059E3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3469" y="3694478"/>
            <a:ext cx="2158172" cy="2877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8" name="Picture 2" descr="Gif Animate Walt Disney - pagina 4">
            <a:extLst>
              <a:ext uri="{FF2B5EF4-FFF2-40B4-BE49-F238E27FC236}">
                <a16:creationId xmlns="" xmlns:a16="http://schemas.microsoft.com/office/drawing/2014/main" id="{0CC019AF-F2FE-4048-8DD5-2BF0266E9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116" y="-83863"/>
            <a:ext cx="2617301" cy="212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66D500D9-4BB1-4069-8AD0-395834A764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18765" r="-175" b="35043"/>
          <a:stretch/>
        </p:blipFill>
        <p:spPr>
          <a:xfrm>
            <a:off x="9674960" y="1575280"/>
            <a:ext cx="2462301" cy="2370045"/>
          </a:xfrm>
          <a:prstGeom prst="ellipse">
            <a:avLst/>
          </a:prstGeom>
          <a:ln w="63500" cap="rnd">
            <a:solidFill>
              <a:schemeClr val="accent5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5123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8BCB0ED9-4B17-48EB-A2BD-BC860E1BD6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58" b="16050"/>
          <a:stretch/>
        </p:blipFill>
        <p:spPr>
          <a:xfrm>
            <a:off x="1510642" y="4269409"/>
            <a:ext cx="2986456" cy="2376875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FD283F84-6C2F-4DBD-BD8D-FAAEE0D802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3" y="1416526"/>
            <a:ext cx="4687442" cy="2636686"/>
          </a:xfrm>
          <a:prstGeom prst="rect">
            <a:avLst/>
          </a:prstGeom>
          <a:ln w="76200">
            <a:solidFill>
              <a:srgbClr val="92D050"/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A9AD673E-BDE0-464B-B6DE-FEFC32CB9743}"/>
              </a:ext>
            </a:extLst>
          </p:cNvPr>
          <p:cNvSpPr/>
          <p:nvPr/>
        </p:nvSpPr>
        <p:spPr>
          <a:xfrm>
            <a:off x="728200" y="0"/>
            <a:ext cx="97472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</a:bodyPr>
          <a:lstStyle/>
          <a:p>
            <a:pPr algn="ctr"/>
            <a:r>
              <a:rPr lang="it-IT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ESPRESSIONI ARTISTICHE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15B44040-D483-443A-972A-0A6803890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954" y="1762125"/>
            <a:ext cx="3186558" cy="4134770"/>
          </a:xfrm>
          <a:prstGeom prst="rect">
            <a:avLst/>
          </a:prstGeom>
          <a:ln w="1905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BB0165BB-D0E7-4D68-A7B5-559A3667A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7322" y="3429000"/>
            <a:ext cx="3515583" cy="26366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44" name="Picture 4" descr="UN MONDO A COLORI 🎨🖌 – Maestra Maria Mazzucca">
            <a:extLst>
              <a:ext uri="{FF2B5EF4-FFF2-40B4-BE49-F238E27FC236}">
                <a16:creationId xmlns="" xmlns:a16="http://schemas.microsoft.com/office/drawing/2014/main" id="{75F3EBA8-D70D-46A9-9A53-96A5694A59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850" y="95250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63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4CB8F85E-A541-4C34-A7EE-F1B7D104D188}"/>
              </a:ext>
            </a:extLst>
          </p:cNvPr>
          <p:cNvSpPr/>
          <p:nvPr/>
        </p:nvSpPr>
        <p:spPr>
          <a:xfrm>
            <a:off x="2776603" y="1503124"/>
            <a:ext cx="6638793" cy="28559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it-IT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INSIEME PER </a:t>
            </a:r>
          </a:p>
          <a:p>
            <a:pPr algn="ctr"/>
            <a:r>
              <a:rPr lang="it-IT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OGNI RICORRENZA </a:t>
            </a:r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785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6F31EE67-3838-43CE-A9D0-0F11FF6C585F}"/>
              </a:ext>
            </a:extLst>
          </p:cNvPr>
          <p:cNvSpPr/>
          <p:nvPr/>
        </p:nvSpPr>
        <p:spPr>
          <a:xfrm>
            <a:off x="2359684" y="223439"/>
            <a:ext cx="7999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</a:bodyPr>
          <a:lstStyle/>
          <a:p>
            <a:pPr algn="ctr"/>
            <a:r>
              <a:rPr lang="it-IT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DOLCETTO O SCHERZETTO?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A0474CB3-552E-4FC9-934E-3A781C6D0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562098"/>
            <a:ext cx="6316134" cy="47371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1054CCDF-8211-40B3-A40B-0BCDE986A8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" y="1456729"/>
            <a:ext cx="3943350" cy="52577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Lavoretto Halloween: realizza il tuo ragno - Professionisti Scuola">
            <a:extLst>
              <a:ext uri="{FF2B5EF4-FFF2-40B4-BE49-F238E27FC236}">
                <a16:creationId xmlns="" xmlns:a16="http://schemas.microsoft.com/office/drawing/2014/main" id="{CB47B6BE-80AC-48E1-83BB-2129DA8F7E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038" y="-465552"/>
            <a:ext cx="2381250" cy="24479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antasma - GIF su EnGiEL.com">
            <a:extLst>
              <a:ext uri="{FF2B5EF4-FFF2-40B4-BE49-F238E27FC236}">
                <a16:creationId xmlns="" xmlns:a16="http://schemas.microsoft.com/office/drawing/2014/main" id="{552DFC01-CACC-40D2-AE86-D58DC0B9CD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89" y="-465552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if Animate Halloween Gratis immagini animate">
            <a:extLst>
              <a:ext uri="{FF2B5EF4-FFF2-40B4-BE49-F238E27FC236}">
                <a16:creationId xmlns="" xmlns:a16="http://schemas.microsoft.com/office/drawing/2014/main" id="{4EDAA806-2A8D-4BB1-98AC-ED55D48A66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614" y="3721564"/>
            <a:ext cx="3283386" cy="299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59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A838ECA5-02A2-40B8-9AF4-491D2EA1B2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8" t="2941" r="16260" b="10196"/>
          <a:stretch/>
        </p:blipFill>
        <p:spPr>
          <a:xfrm>
            <a:off x="460008" y="1109596"/>
            <a:ext cx="3807192" cy="5049086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43D2743E-D2E1-4A9E-A178-B0143BCE14D2}"/>
              </a:ext>
            </a:extLst>
          </p:cNvPr>
          <p:cNvSpPr/>
          <p:nvPr/>
        </p:nvSpPr>
        <p:spPr>
          <a:xfrm>
            <a:off x="1266342" y="0"/>
            <a:ext cx="6727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gentilezza è un fiore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BB4AF004-8C81-42D6-90B3-3A74B05032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" r="6193"/>
          <a:stretch/>
        </p:blipFill>
        <p:spPr>
          <a:xfrm>
            <a:off x="9863490" y="270933"/>
            <a:ext cx="2124335" cy="289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7F7283FC-8B51-4E87-B3E5-B046CF1A51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203" y="1109596"/>
            <a:ext cx="2690283" cy="3587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6A53B601-7B8A-49FD-9DFA-E4AE97D10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408" y="3429000"/>
            <a:ext cx="2710237" cy="3234267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4" name="Picture 2" descr="Gif Animate Fiori 40">
            <a:extLst>
              <a:ext uri="{FF2B5EF4-FFF2-40B4-BE49-F238E27FC236}">
                <a16:creationId xmlns="" xmlns:a16="http://schemas.microsoft.com/office/drawing/2014/main" id="{420634F0-03BD-4AA7-8BA7-37D931FDC0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187" y="2850906"/>
            <a:ext cx="3164114" cy="369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raphic my love">
            <a:extLst>
              <a:ext uri="{FF2B5EF4-FFF2-40B4-BE49-F238E27FC236}">
                <a16:creationId xmlns="" xmlns:a16="http://schemas.microsoft.com/office/drawing/2014/main" id="{93723698-6B1A-498F-A795-265D11539B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961" y="-405997"/>
            <a:ext cx="2004439" cy="486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uori Glitter immagini gif animate raccolta di immagini glitterate di cuori  | Cuore, Gif, Immagini">
            <a:extLst>
              <a:ext uri="{FF2B5EF4-FFF2-40B4-BE49-F238E27FC236}">
                <a16:creationId xmlns="" xmlns:a16="http://schemas.microsoft.com/office/drawing/2014/main" id="{D7F0E806-01B9-472B-B378-3E6619821F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307" y="4286987"/>
            <a:ext cx="3071805" cy="248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77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FCEBE045-9164-4C81-927C-ECC80A7BE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86" y="1094316"/>
            <a:ext cx="5007850" cy="5499847"/>
          </a:xfrm>
          <a:prstGeom prst="rect">
            <a:avLst/>
          </a:prstGeom>
          <a:ln w="76200" cap="sq">
            <a:solidFill>
              <a:srgbClr val="7030A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85C012C0-C7D1-426A-8B92-3EABCA85C0AB}"/>
              </a:ext>
            </a:extLst>
          </p:cNvPr>
          <p:cNvSpPr/>
          <p:nvPr/>
        </p:nvSpPr>
        <p:spPr>
          <a:xfrm>
            <a:off x="6342348" y="1258917"/>
            <a:ext cx="556826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dirty="0">
                <a:ln/>
                <a:solidFill>
                  <a:srgbClr val="7030A0"/>
                </a:solidFill>
              </a:rPr>
              <a:t>«</a:t>
            </a:r>
            <a:r>
              <a:rPr lang="it-IT" sz="54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Con la gentilezza</a:t>
            </a:r>
          </a:p>
          <a:p>
            <a:pPr algn="ctr"/>
            <a:r>
              <a:rPr lang="it-IT" sz="54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si può scuotere</a:t>
            </a:r>
          </a:p>
          <a:p>
            <a:pPr algn="ctr"/>
            <a:r>
              <a:rPr lang="it-IT" sz="54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il MONDO.»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2CFA9C0B-E46C-4BEC-81E4-DE41A82F78DD}"/>
              </a:ext>
            </a:extLst>
          </p:cNvPr>
          <p:cNvSpPr/>
          <p:nvPr/>
        </p:nvSpPr>
        <p:spPr>
          <a:xfrm>
            <a:off x="2535048" y="-16933"/>
            <a:ext cx="8059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</a:bodyPr>
          <a:lstStyle/>
          <a:p>
            <a:pPr algn="ctr"/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PADLET DELLA GENTILEZZA 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1E4D0ED0-8D4D-42FB-82B1-990B1D6617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90" b="51961"/>
          <a:stretch/>
        </p:blipFill>
        <p:spPr>
          <a:xfrm>
            <a:off x="8223404" y="4134971"/>
            <a:ext cx="3167969" cy="2333063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0334807A-2D62-4BD1-BFDD-FB9999EE52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687" y="4576369"/>
            <a:ext cx="1891665" cy="1891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008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D8536A81-E8FA-4BB4-9A3D-A9C38636906A}"/>
              </a:ext>
            </a:extLst>
          </p:cNvPr>
          <p:cNvSpPr/>
          <p:nvPr/>
        </p:nvSpPr>
        <p:spPr>
          <a:xfrm>
            <a:off x="304801" y="50800"/>
            <a:ext cx="118871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FESTEGGIAMO LA TERRA </a:t>
            </a:r>
          </a:p>
        </p:txBody>
      </p:sp>
    </p:spTree>
    <p:extLst>
      <p:ext uri="{BB962C8B-B14F-4D97-AF65-F5344CB8AC3E}">
        <p14:creationId xmlns:p14="http://schemas.microsoft.com/office/powerpoint/2010/main" val="167016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78D83C72-21BD-4D9C-ADE2-94700EE15219}"/>
              </a:ext>
            </a:extLst>
          </p:cNvPr>
          <p:cNvSpPr/>
          <p:nvPr/>
        </p:nvSpPr>
        <p:spPr>
          <a:xfrm>
            <a:off x="864504" y="376535"/>
            <a:ext cx="1046299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IL NOSTRO </a:t>
            </a:r>
            <a:r>
              <a:rPr lang="it-IT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PROGETTO EDUCATIVO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2F3CBCD7-7E16-42FC-BB6D-11097903BA34}"/>
              </a:ext>
            </a:extLst>
          </p:cNvPr>
          <p:cNvSpPr/>
          <p:nvPr/>
        </p:nvSpPr>
        <p:spPr>
          <a:xfrm>
            <a:off x="-28498" y="1638377"/>
            <a:ext cx="62480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it-IT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ACCOGLIENZA E INCLUSIONE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="" xmlns:a16="http://schemas.microsoft.com/office/drawing/2014/main" id="{86B8DA77-8AB6-41AC-860B-217E14D16C38}"/>
              </a:ext>
            </a:extLst>
          </p:cNvPr>
          <p:cNvSpPr/>
          <p:nvPr/>
        </p:nvSpPr>
        <p:spPr>
          <a:xfrm>
            <a:off x="0" y="3200792"/>
            <a:ext cx="111100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it-IT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CENTRALITÀ DEL PROCESSO EDUCATIVO DELL’ALUNNO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1D06A8A7-4869-4D4E-8C27-B080DF9B1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71336">
            <a:off x="6596076" y="1225708"/>
            <a:ext cx="3368194" cy="20415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8B9E33DB-CD96-477D-A218-F37C46B032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3" b="100000" l="372" r="89881">
                        <a14:foregroundMark x1="26414" y1="91952" x2="26414" y2="91952"/>
                        <a14:foregroundMark x1="39286" y1="95082" x2="39286" y2="95082"/>
                        <a14:foregroundMark x1="49702" y1="92250" x2="49702" y2="92250"/>
                        <a14:foregroundMark x1="43676" y1="89866" x2="43676" y2="89866"/>
                        <a14:foregroundMark x1="37798" y1="91058" x2="37798" y2="91058"/>
                        <a14:foregroundMark x1="32217" y1="85991" x2="32217" y2="85991"/>
                        <a14:foregroundMark x1="21875" y1="85395" x2="21875" y2="85395"/>
                        <a14:foregroundMark x1="12054" y1="88674" x2="12054" y2="88674"/>
                        <a14:foregroundMark x1="69940" y1="88972" x2="69940" y2="88972"/>
                        <a14:foregroundMark x1="69196" y1="90164" x2="69196" y2="90164"/>
                        <a14:foregroundMark x1="82515" y1="88376" x2="82515" y2="88376"/>
                        <a14:foregroundMark x1="86756" y1="89568" x2="86756" y2="89568"/>
                        <a14:foregroundMark x1="59821" y1="88674" x2="59821" y2="88674"/>
                        <a14:foregroundMark x1="55283" y1="88077" x2="55283" y2="88077"/>
                        <a14:foregroundMark x1="68452" y1="92548" x2="68452" y2="92548"/>
                        <a14:foregroundMark x1="70089" y1="92250" x2="70089" y2="92250"/>
                        <a14:foregroundMark x1="31920" y1="7303" x2="31920" y2="7303"/>
                        <a14:foregroundMark x1="32068" y1="89270" x2="32068" y2="89270"/>
                        <a14:foregroundMark x1="57589" y1="64232" x2="57589" y2="64232"/>
                        <a14:foregroundMark x1="57143" y1="66319" x2="57143" y2="66319"/>
                        <a14:foregroundMark x1="64509" y1="53502" x2="64509" y2="53502"/>
                        <a14:foregroundMark x1="74182" y1="52012" x2="74182" y2="52012"/>
                        <a14:backgroundMark x1="12202" y1="26379" x2="12202" y2="26379"/>
                        <a14:backgroundMark x1="36607" y1="38450" x2="36607" y2="38450"/>
                        <a14:backgroundMark x1="55580" y1="42623" x2="55580" y2="42623"/>
                        <a14:backgroundMark x1="72545" y1="47541" x2="72545" y2="47541"/>
                        <a14:backgroundMark x1="83408" y1="48733" x2="83408" y2="48733"/>
                        <a14:backgroundMark x1="80060" y1="69001" x2="80060" y2="69001"/>
                        <a14:backgroundMark x1="66071" y1="71684" x2="66071" y2="71684"/>
                        <a14:backgroundMark x1="54390" y1="68405" x2="54390" y2="68405"/>
                        <a14:backgroundMark x1="45015" y1="67511" x2="45015" y2="67511"/>
                        <a14:backgroundMark x1="31250" y1="61997" x2="31250" y2="61997"/>
                        <a14:backgroundMark x1="14063" y1="61699" x2="14063" y2="61699"/>
                        <a14:backgroundMark x1="83408" y1="34873" x2="83408" y2="34873"/>
                        <a14:backgroundMark x1="78571" y1="41431" x2="78571" y2="41431"/>
                        <a14:backgroundMark x1="63021" y1="38450" x2="63021" y2="38450"/>
                        <a14:backgroundMark x1="26265" y1="92548" x2="26265" y2="92548"/>
                        <a14:backgroundMark x1="39583" y1="95082" x2="39583" y2="95082"/>
                        <a14:backgroundMark x1="55729" y1="95082" x2="55729" y2="95082"/>
                        <a14:backgroundMark x1="76786" y1="95678" x2="76786" y2="95678"/>
                        <a14:backgroundMark x1="77976" y1="85991" x2="77976" y2="85991"/>
                        <a14:backgroundMark x1="29613" y1="68703" x2="29613" y2="68703"/>
                        <a14:backgroundMark x1="38095" y1="45156" x2="38095" y2="45156"/>
                        <a14:backgroundMark x1="46726" y1="43815" x2="46726" y2="43815"/>
                        <a14:backgroundMark x1="55432" y1="55440" x2="55432" y2="55440"/>
                        <a14:backgroundMark x1="64360" y1="44560" x2="64360" y2="44560"/>
                        <a14:backgroundMark x1="67857" y1="56632" x2="67857" y2="56632"/>
                        <a14:backgroundMark x1="59524" y1="49925" x2="59524" y2="49925"/>
                        <a14:backgroundMark x1="49256" y1="53502" x2="49256" y2="53502"/>
                        <a14:backgroundMark x1="36235" y1="55440" x2="36235" y2="55440"/>
                        <a14:backgroundMark x1="45015" y1="33830" x2="45015" y2="33830"/>
                        <a14:backgroundMark x1="43229" y1="76304" x2="43229" y2="76304"/>
                        <a14:backgroundMark x1="30208" y1="70790" x2="30208" y2="70790"/>
                        <a14:backgroundMark x1="45908" y1="62891" x2="45908" y2="62891"/>
                        <a14:backgroundMark x1="43824" y1="52608" x2="43824" y2="52608"/>
                        <a14:backgroundMark x1="49851" y1="45753" x2="49851" y2="45753"/>
                        <a14:backgroundMark x1="54836" y1="38748" x2="54836" y2="38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04" y="3847123"/>
            <a:ext cx="3656625" cy="1825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38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80E297E6-5C36-46F8-8D87-67FA7C4AC6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7" r="5810"/>
          <a:stretch/>
        </p:blipFill>
        <p:spPr>
          <a:xfrm>
            <a:off x="274360" y="365758"/>
            <a:ext cx="1816754" cy="3012142"/>
          </a:xfrm>
          <a:prstGeom prst="rect">
            <a:avLst/>
          </a:prstGeom>
          <a:ln w="2286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673C6F3-A9C3-4F20-925B-5335C2D66A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8" b="9890"/>
          <a:stretch/>
        </p:blipFill>
        <p:spPr>
          <a:xfrm>
            <a:off x="9852676" y="3377900"/>
            <a:ext cx="2064964" cy="3012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2BD3765E-6AA1-42D4-8EAF-7D7EE0F7F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61" y="2728176"/>
            <a:ext cx="6908802" cy="38862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72287B2D-B683-49F0-8D23-6D8DAAFF7A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0"/>
          <a:stretch/>
        </p:blipFill>
        <p:spPr>
          <a:xfrm>
            <a:off x="9870420" y="328109"/>
            <a:ext cx="1946462" cy="2232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70C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Immagine 13">
            <a:extLst>
              <a:ext uri="{FF2B5EF4-FFF2-40B4-BE49-F238E27FC236}">
                <a16:creationId xmlns="" xmlns:a16="http://schemas.microsoft.com/office/drawing/2014/main" id="{6A8CAD8F-A650-478F-A052-2123CE7687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53" y="4063699"/>
            <a:ext cx="1744758" cy="2326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D72720C1-FA85-4AD5-9774-1E2097EB13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3024">
            <a:off x="2488347" y="273427"/>
            <a:ext cx="2916239" cy="3480100"/>
          </a:xfrm>
          <a:prstGeom prst="rect">
            <a:avLst/>
          </a:prstGeom>
          <a:ln w="1905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12F5BC9C-F7D3-4B40-8868-8057A5882B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5422" y="777502"/>
            <a:ext cx="3170195" cy="2188654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9668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18B6B9E4-2FF7-4F85-A543-64AFD6462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463" y="2019920"/>
            <a:ext cx="6064102" cy="45480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E76DBF0A-9D3F-4D2A-A55D-42EF20AD5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35" y="2447168"/>
            <a:ext cx="4809067" cy="43010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8B29BC95-F21E-433C-AB0B-9BDFE2E39B30}"/>
              </a:ext>
            </a:extLst>
          </p:cNvPr>
          <p:cNvSpPr/>
          <p:nvPr/>
        </p:nvSpPr>
        <p:spPr>
          <a:xfrm>
            <a:off x="0" y="290004"/>
            <a:ext cx="416332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1" dirty="0">
                <a:ln w="13462">
                  <a:solidFill>
                    <a:schemeClr val="tx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Monotype Corsiva" panose="03010101010201010101" pitchFamily="66" charset="0"/>
              </a:rPr>
              <a:t>GIORNATA DEI</a:t>
            </a:r>
          </a:p>
          <a:p>
            <a:pPr algn="ctr"/>
            <a:r>
              <a:rPr lang="it-IT" sz="3200" b="1" cap="none" spc="0" dirty="0">
                <a:ln w="13462">
                  <a:solidFill>
                    <a:schemeClr val="tx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Monotype Corsiva" panose="03010101010201010101" pitchFamily="66" charset="0"/>
              </a:rPr>
              <a:t>DIRITTI DEI BAMBINI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6C76C059-F465-46F7-BA12-39EE9A2B127A}"/>
              </a:ext>
            </a:extLst>
          </p:cNvPr>
          <p:cNvSpPr/>
          <p:nvPr/>
        </p:nvSpPr>
        <p:spPr>
          <a:xfrm>
            <a:off x="5950549" y="290004"/>
            <a:ext cx="468479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cap="none" spc="0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GIORNAT</a:t>
            </a:r>
            <a:r>
              <a:rPr lang="it-IT" sz="3600" b="1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A </a:t>
            </a:r>
            <a:r>
              <a:rPr lang="it-IT" sz="3600" b="1" cap="none" spc="0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DEI </a:t>
            </a:r>
          </a:p>
          <a:p>
            <a:pPr algn="ctr"/>
            <a:r>
              <a:rPr lang="it-IT" sz="3600" b="1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CALZINI SPAIATI</a:t>
            </a:r>
            <a:endParaRPr lang="it-IT" sz="3600" b="1" cap="none" spc="0" dirty="0">
              <a:ln w="95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Il Mondo dei Bambini">
            <a:extLst>
              <a:ext uri="{FF2B5EF4-FFF2-40B4-BE49-F238E27FC236}">
                <a16:creationId xmlns="" xmlns:a16="http://schemas.microsoft.com/office/drawing/2014/main" id="{B937B6B0-7B18-4099-9F5C-B5D4EF8666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583" y="1143000"/>
            <a:ext cx="3069772" cy="306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▷ Calze e calzini: Immagini, Gif Animate &amp;amp; Clipart – 100% GRATIS!">
            <a:extLst>
              <a:ext uri="{FF2B5EF4-FFF2-40B4-BE49-F238E27FC236}">
                <a16:creationId xmlns="" xmlns:a16="http://schemas.microsoft.com/office/drawing/2014/main" id="{E3214C75-609D-48A2-B0C6-7D853F5601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171" y="290004"/>
            <a:ext cx="1741832" cy="153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31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26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1E1F1DEF-892D-42BE-98DE-325AC652B290}"/>
              </a:ext>
            </a:extLst>
          </p:cNvPr>
          <p:cNvSpPr/>
          <p:nvPr/>
        </p:nvSpPr>
        <p:spPr>
          <a:xfrm>
            <a:off x="584200" y="393466"/>
            <a:ext cx="11023600" cy="14861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 NOSTRE USCITE DIDATTICHE 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2038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E902248F-A4A1-4B18-AA0F-A36731E776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60" y="3229230"/>
            <a:ext cx="4510982" cy="3383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792B92B2-3AD1-497D-B7B4-95543C0D7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860" y="2732509"/>
            <a:ext cx="2341032" cy="3121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F5262A2E-BCD6-4905-A569-7477B8C12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47" y="1837864"/>
            <a:ext cx="3683000" cy="49106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802A0CAB-76D4-4767-901D-D49A3ADC8A22}"/>
              </a:ext>
            </a:extLst>
          </p:cNvPr>
          <p:cNvSpPr txBox="1"/>
          <p:nvPr/>
        </p:nvSpPr>
        <p:spPr>
          <a:xfrm>
            <a:off x="272828" y="245533"/>
            <a:ext cx="11636143" cy="1446550"/>
          </a:xfrm>
          <a:prstGeom prst="rect">
            <a:avLst/>
          </a:prstGeom>
          <a:noFill/>
        </p:spPr>
        <p:txBody>
          <a:bodyPr wrap="square">
            <a:prstTxWarp prst="textWave1">
              <a:avLst>
                <a:gd name="adj1" fmla="val 12500"/>
                <a:gd name="adj2" fmla="val -721"/>
              </a:avLst>
            </a:prstTxWarp>
            <a:spAutoFit/>
          </a:bodyPr>
          <a:lstStyle/>
          <a:p>
            <a:r>
              <a:rPr lang="it-IT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Carabinieri Comando Ufficio Territoriale per</a:t>
            </a:r>
          </a:p>
          <a:p>
            <a:r>
              <a:rPr lang="it-IT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la Biodiversità Reggio Calabria</a:t>
            </a:r>
          </a:p>
        </p:txBody>
      </p:sp>
      <p:pic>
        <p:nvPicPr>
          <p:cNvPr id="3074" name="Picture 2" descr="molto rumore per nulla: “Earth .. biodiversity”">
            <a:extLst>
              <a:ext uri="{FF2B5EF4-FFF2-40B4-BE49-F238E27FC236}">
                <a16:creationId xmlns="" xmlns:a16="http://schemas.microsoft.com/office/drawing/2014/main" id="{198D82F6-585B-41A0-878E-0FBF53DD13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173" y="1167646"/>
            <a:ext cx="3682999" cy="2069845"/>
          </a:xfrm>
          <a:prstGeom prst="ellipse">
            <a:avLst/>
          </a:prstGeom>
          <a:ln>
            <a:solidFill>
              <a:srgbClr val="FFFF00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19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C129C78B-5C15-4886-9F7F-FF702196D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64" y="1346663"/>
            <a:ext cx="3302000" cy="4033837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5C2CA6E5-FE80-4C83-A4F4-4D2056D5F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975" y="3258873"/>
            <a:ext cx="4109156" cy="3081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969C933F-10F7-409A-A210-38612A7DC3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2" y="1346663"/>
            <a:ext cx="3790242" cy="2842682"/>
          </a:xfrm>
          <a:prstGeom prst="rect">
            <a:avLst/>
          </a:prstGeom>
          <a:ln w="228600" cap="sq" cmpd="thickThin">
            <a:solidFill>
              <a:schemeClr val="bg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25FAA42F-E0BF-4E31-A52E-61E37E62A2C8}"/>
              </a:ext>
            </a:extLst>
          </p:cNvPr>
          <p:cNvSpPr/>
          <p:nvPr/>
        </p:nvSpPr>
        <p:spPr>
          <a:xfrm>
            <a:off x="442721" y="238457"/>
            <a:ext cx="11306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AL PLANETARIO AD OSSERVAR IL CIELO</a:t>
            </a:r>
          </a:p>
        </p:txBody>
      </p:sp>
      <p:pic>
        <p:nvPicPr>
          <p:cNvPr id="4098" name="Picture 2" descr="▷ Stelle: Immagini, Gif Animate &amp;amp; Clipart – 100% GRATIS!">
            <a:extLst>
              <a:ext uri="{FF2B5EF4-FFF2-40B4-BE49-F238E27FC236}">
                <a16:creationId xmlns="" xmlns:a16="http://schemas.microsoft.com/office/drawing/2014/main" id="{BAD87F12-B5A1-4AF1-BD7F-C66459B52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543" y="1089946"/>
            <a:ext cx="5258580" cy="191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elle glitter: immagini glitterate di STELLE">
            <a:extLst>
              <a:ext uri="{FF2B5EF4-FFF2-40B4-BE49-F238E27FC236}">
                <a16:creationId xmlns="" xmlns:a16="http://schemas.microsoft.com/office/drawing/2014/main" id="{47FD6E23-A8E9-41E8-858D-CB70CA610E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78" y="4430054"/>
            <a:ext cx="20383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toiles - Gif scintillant - Gratuit - Le Monde des Gifs">
            <a:extLst>
              <a:ext uri="{FF2B5EF4-FFF2-40B4-BE49-F238E27FC236}">
                <a16:creationId xmlns="" xmlns:a16="http://schemas.microsoft.com/office/drawing/2014/main" id="{5EEF7FBD-0D42-411E-9D2E-9355E4D3CD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793" y="4799807"/>
            <a:ext cx="21907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73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1E4CDBFD-A270-4B45-9FC9-D7025C155733}"/>
              </a:ext>
            </a:extLst>
          </p:cNvPr>
          <p:cNvSpPr/>
          <p:nvPr/>
        </p:nvSpPr>
        <p:spPr>
          <a:xfrm>
            <a:off x="923827" y="1592286"/>
            <a:ext cx="105237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PROGETTI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F8A88830-CC62-4DFB-AE50-D2C384EDF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51" b="99241" l="409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26" y="2393966"/>
            <a:ext cx="4719180" cy="3896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639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ED4A0A77-C695-4507-8DBD-36785C17A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724"/>
          <a:stretch/>
        </p:blipFill>
        <p:spPr>
          <a:xfrm>
            <a:off x="7637274" y="2444243"/>
            <a:ext cx="4373569" cy="42290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6933A7F1-3FC5-4C1E-BB5A-024205A0DE06}"/>
              </a:ext>
            </a:extLst>
          </p:cNvPr>
          <p:cNvSpPr/>
          <p:nvPr/>
        </p:nvSpPr>
        <p:spPr>
          <a:xfrm>
            <a:off x="284259" y="184738"/>
            <a:ext cx="963728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Alla</a:t>
            </a:r>
            <a:r>
              <a:rPr lang="it-IT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scoperta</a:t>
            </a:r>
            <a:r>
              <a:rPr lang="it-IT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delle</a:t>
            </a:r>
            <a:r>
              <a:rPr lang="it-IT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nostre</a:t>
            </a:r>
            <a:r>
              <a:rPr lang="it-IT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radici</a:t>
            </a:r>
            <a:endParaRPr lang="it-IT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28C1E801-993D-4585-921B-9E8F495DC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9" y="1230223"/>
            <a:ext cx="5334342" cy="4000756"/>
          </a:xfrm>
          <a:prstGeom prst="rect">
            <a:avLst/>
          </a:prstGeom>
          <a:ln w="2286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0BB2C112-E2EA-49A2-937C-FF1E9F5C4C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727" y="4519657"/>
            <a:ext cx="2810298" cy="21077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magine 12">
            <a:extLst>
              <a:ext uri="{FF2B5EF4-FFF2-40B4-BE49-F238E27FC236}">
                <a16:creationId xmlns="" xmlns:a16="http://schemas.microsoft.com/office/drawing/2014/main" id="{234880E8-8A90-45FB-AF18-6F081463E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561" y="4525094"/>
            <a:ext cx="1657062" cy="2096851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2" descr="▷ Tamburelli: Immagini, Gif Animate &amp;amp; Clipart – 100% GRATIS!">
            <a:extLst>
              <a:ext uri="{FF2B5EF4-FFF2-40B4-BE49-F238E27FC236}">
                <a16:creationId xmlns="" xmlns:a16="http://schemas.microsoft.com/office/drawing/2014/main" id="{3AF8AB28-A0F7-4A98-A899-48A42872F2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8" y="1198396"/>
            <a:ext cx="1143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80E3D1D2-4AC3-4546-817D-69FA2F7D0F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6" y="224956"/>
            <a:ext cx="1923455" cy="23877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icsanremocalvino.it &amp;gt; Home &amp;gt; Settimana Nazionale della Musica">
            <a:extLst>
              <a:ext uri="{FF2B5EF4-FFF2-40B4-BE49-F238E27FC236}">
                <a16:creationId xmlns="" xmlns:a16="http://schemas.microsoft.com/office/drawing/2014/main" id="{D8EC7721-D729-458F-8ABD-3772C7409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278" y="856595"/>
            <a:ext cx="2559819" cy="351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50ernotes - Istituto Comprensivo Sassuolo 3° Sud">
            <a:extLst>
              <a:ext uri="{FF2B5EF4-FFF2-40B4-BE49-F238E27FC236}">
                <a16:creationId xmlns="" xmlns:a16="http://schemas.microsoft.com/office/drawing/2014/main" id="{621E0FF6-6B1C-4DDA-BE7F-5A9CC748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8" y="465322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50ernotes - Istituto Comprensivo Sassuolo 3° Sud">
            <a:extLst>
              <a:ext uri="{FF2B5EF4-FFF2-40B4-BE49-F238E27FC236}">
                <a16:creationId xmlns="" xmlns:a16="http://schemas.microsoft.com/office/drawing/2014/main" id="{D06F891B-E9AB-4A77-A0E6-EF30F0005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1" y="471694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54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81DC4880-F548-45E4-B061-D226D6CAD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149" y="1846262"/>
            <a:ext cx="3360342" cy="4759323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D898FCB4-F96C-4B58-881A-8ADCBD25E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20" y="2246311"/>
            <a:ext cx="5812365" cy="4359274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3F5B0F41-CEBB-4E92-A241-0A08C7F40619}"/>
              </a:ext>
            </a:extLst>
          </p:cNvPr>
          <p:cNvSpPr/>
          <p:nvPr/>
        </p:nvSpPr>
        <p:spPr>
          <a:xfrm>
            <a:off x="1711089" y="365127"/>
            <a:ext cx="8432800" cy="12096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PROFESSIONE REPORTER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122" name="Picture 2" descr="FATTORIA 3.0 | Fattorie in Rete">
            <a:extLst>
              <a:ext uri="{FF2B5EF4-FFF2-40B4-BE49-F238E27FC236}">
                <a16:creationId xmlns="" xmlns:a16="http://schemas.microsoft.com/office/drawing/2014/main" id="{0AB2E063-53EF-477F-8CE8-30CEA7A13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97"/>
          <a:stretch/>
        </p:blipFill>
        <p:spPr bwMode="auto">
          <a:xfrm>
            <a:off x="10369509" y="-171451"/>
            <a:ext cx="1504991" cy="173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LINE Creators&amp;#39; Stickers - Animated camera boy Example with GIF Animation">
            <a:extLst>
              <a:ext uri="{FF2B5EF4-FFF2-40B4-BE49-F238E27FC236}">
                <a16:creationId xmlns="" xmlns:a16="http://schemas.microsoft.com/office/drawing/2014/main" id="{760DF287-5BF6-4AAE-815C-DB2A9D9BC5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425" y="-171451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 descr="Pin on BMW News">
            <a:extLst>
              <a:ext uri="{FF2B5EF4-FFF2-40B4-BE49-F238E27FC236}">
                <a16:creationId xmlns="" xmlns:a16="http://schemas.microsoft.com/office/drawing/2014/main" id="{D676A9CC-5AD6-4DC4-87CE-DBFFFDC4FD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0"/>
          <a:stretch/>
        </p:blipFill>
        <p:spPr bwMode="auto">
          <a:xfrm>
            <a:off x="5582733" y="3020738"/>
            <a:ext cx="3168462" cy="14052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622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6464FF4C-5CA4-4A74-9F4C-1BA23F9A2D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12" y="2146300"/>
            <a:ext cx="2980758" cy="4225575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A2827C4E-CF08-4381-9AC5-B6F89B9EEB5F}"/>
              </a:ext>
            </a:extLst>
          </p:cNvPr>
          <p:cNvSpPr/>
          <p:nvPr/>
        </p:nvSpPr>
        <p:spPr>
          <a:xfrm>
            <a:off x="1905000" y="272550"/>
            <a:ext cx="8608360" cy="6522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ADOTTIAMO UN BENE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A07021C3-D9D4-48B2-B760-542CE5CF2D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/>
          <a:stretch/>
        </p:blipFill>
        <p:spPr>
          <a:xfrm>
            <a:off x="8916723" y="1322625"/>
            <a:ext cx="2612552" cy="3042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Trifoglio su GIF - 50 immagini animate gratis">
            <a:extLst>
              <a:ext uri="{FF2B5EF4-FFF2-40B4-BE49-F238E27FC236}">
                <a16:creationId xmlns="" xmlns:a16="http://schemas.microsoft.com/office/drawing/2014/main" id="{91E94478-FB04-4790-B1A8-C1009EDE8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360" y="-60255"/>
            <a:ext cx="1556070" cy="155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MAGINI GIF ANIMATE FOTO:FIORI E FRUTTA | Gif animate, Immagini, Foto">
            <a:extLst>
              <a:ext uri="{FF2B5EF4-FFF2-40B4-BE49-F238E27FC236}">
                <a16:creationId xmlns="" xmlns:a16="http://schemas.microsoft.com/office/drawing/2014/main" id="{B77FA730-FFB2-4C67-B53D-0EA5D9C3F5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3" y="135512"/>
            <a:ext cx="19050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IF ANIMATE PIANTE">
            <a:extLst>
              <a:ext uri="{FF2B5EF4-FFF2-40B4-BE49-F238E27FC236}">
                <a16:creationId xmlns="" xmlns:a16="http://schemas.microsoft.com/office/drawing/2014/main" id="{89548937-469C-4285-8ECE-C13C8A7948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111" y="4815902"/>
            <a:ext cx="1008385" cy="145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F44592C2-B986-4616-8AFA-00B059E66F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7081" y="1321122"/>
            <a:ext cx="4404230" cy="30098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06" name="Picture 10" descr="Gif Animate Piante 4">
            <a:extLst>
              <a:ext uri="{FF2B5EF4-FFF2-40B4-BE49-F238E27FC236}">
                <a16:creationId xmlns="" xmlns:a16="http://schemas.microsoft.com/office/drawing/2014/main" id="{D9D8BCD8-98A3-43B1-8AC7-881E01B6E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38" y="4446619"/>
            <a:ext cx="1746505" cy="182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65575144-A13F-4B6C-B02A-BF67F091E6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736" y="4694255"/>
            <a:ext cx="2612553" cy="1959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156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8546F73F-DEAB-4B44-8838-BB04116C0B08}"/>
              </a:ext>
            </a:extLst>
          </p:cNvPr>
          <p:cNvSpPr/>
          <p:nvPr/>
        </p:nvSpPr>
        <p:spPr>
          <a:xfrm>
            <a:off x="3870756" y="161365"/>
            <a:ext cx="7812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it-IT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SULLA CRESTA DELL’ ONDA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872503AF-7B07-4781-B521-5EB0E703B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890" y="1296968"/>
            <a:ext cx="3993777" cy="29953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929CFF46-0491-4C7E-892C-9D92CCEED9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33" y="1627374"/>
            <a:ext cx="3804622" cy="28534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0112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358CABD2-1358-4D7A-AD00-01C9A7941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426" y="4327936"/>
            <a:ext cx="3962020" cy="222770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B7467D98-6E82-4C89-84C2-C4F366B39774}"/>
              </a:ext>
            </a:extLst>
          </p:cNvPr>
          <p:cNvSpPr/>
          <p:nvPr/>
        </p:nvSpPr>
        <p:spPr>
          <a:xfrm>
            <a:off x="4699795" y="3257825"/>
            <a:ext cx="60821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it-IT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DIDATTICA LABORATORIALE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BDBA325C-CBE2-451F-8AD5-BDA684F3B525}"/>
              </a:ext>
            </a:extLst>
          </p:cNvPr>
          <p:cNvSpPr txBox="1"/>
          <p:nvPr/>
        </p:nvSpPr>
        <p:spPr>
          <a:xfrm>
            <a:off x="172401" y="5105610"/>
            <a:ext cx="7822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CURRICOLO VERTICALE CONDIVISO, </a:t>
            </a:r>
          </a:p>
          <a:p>
            <a:r>
              <a:rPr lang="it-IT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  ORGANICO E COERENTE</a:t>
            </a:r>
            <a:endParaRPr lang="it-IT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8A7C0B46-FA3D-4C82-B468-AAD1225418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973"/>
          <a:stretch/>
        </p:blipFill>
        <p:spPr>
          <a:xfrm>
            <a:off x="271915" y="2151917"/>
            <a:ext cx="4179235" cy="2211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6AC3924E-474C-43B0-8CF6-EE5505AA5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7347"/>
            <a:ext cx="8175445" cy="64623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1E3F80B9-78FF-4C1F-84EF-BD25F7914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2652" y="-612904"/>
            <a:ext cx="3270002" cy="327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3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E8BB9E28-826D-4046-9A32-A8987A18C852}"/>
              </a:ext>
            </a:extLst>
          </p:cNvPr>
          <p:cNvSpPr txBox="1"/>
          <p:nvPr/>
        </p:nvSpPr>
        <p:spPr>
          <a:xfrm>
            <a:off x="6096000" y="1369483"/>
            <a:ext cx="5002305" cy="2716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4000" dirty="0">
                <a:solidFill>
                  <a:srgbClr val="FFFFFF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Sono le scelte che facciamo che dimostrano quel che siamo veramente, molto più delle nostre capacità.</a:t>
            </a:r>
            <a:endParaRPr lang="it-IT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DFBA65D8-3242-4A72-9D35-8DC83CE3ECD2}"/>
              </a:ext>
            </a:extLst>
          </p:cNvPr>
          <p:cNvSpPr txBox="1"/>
          <p:nvPr/>
        </p:nvSpPr>
        <p:spPr>
          <a:xfrm>
            <a:off x="9262333" y="4207933"/>
            <a:ext cx="1578685" cy="38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solidFill>
                  <a:srgbClr val="FFFFFF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J. K,. Rowling</a:t>
            </a:r>
            <a:endParaRPr lang="it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="" xmlns:a16="http://schemas.microsoft.com/office/drawing/2014/main" id="{5B1B4860-DFD4-452F-B9DC-D7348662F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94" y="623200"/>
            <a:ext cx="4993057" cy="5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8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86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71D8321B-A7E5-4364-B85A-63EC175DE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75" y="1554350"/>
            <a:ext cx="6482993" cy="5208998"/>
          </a:xfrm>
          <a:prstGeom prst="rect">
            <a:avLst/>
          </a:prstGeom>
        </p:spPr>
      </p:pic>
      <p:pic>
        <p:nvPicPr>
          <p:cNvPr id="2049" name="image21.jpeg" descr="LE 10 ABILITA' DELLA VITA: L'ALBERO DELLE LIFE SKILLS | Beatrice Peroni  Psicologa">
            <a:extLst>
              <a:ext uri="{FF2B5EF4-FFF2-40B4-BE49-F238E27FC236}">
                <a16:creationId xmlns="" xmlns:a16="http://schemas.microsoft.com/office/drawing/2014/main" id="{F0BC4D69-E1C2-40BF-891A-59739F28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205" y="1623945"/>
            <a:ext cx="4217346" cy="4992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A1C741DF-A0E9-4CF6-BD2D-E9B6B6FFA74D}"/>
              </a:ext>
            </a:extLst>
          </p:cNvPr>
          <p:cNvSpPr/>
          <p:nvPr/>
        </p:nvSpPr>
        <p:spPr>
          <a:xfrm>
            <a:off x="664622" y="636920"/>
            <a:ext cx="2959356" cy="6495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 DISCIPLINE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="" xmlns:a16="http://schemas.microsoft.com/office/drawing/2014/main" id="{929C8DF8-9311-44F6-83B0-929CC20B5D36}"/>
              </a:ext>
            </a:extLst>
          </p:cNvPr>
          <p:cNvSpPr/>
          <p:nvPr/>
        </p:nvSpPr>
        <p:spPr>
          <a:xfrm>
            <a:off x="8187964" y="815675"/>
            <a:ext cx="3612462" cy="6495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 COMPETENZE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="" xmlns:a16="http://schemas.microsoft.com/office/drawing/2014/main" id="{62CF8F6F-66C1-4A2B-B973-3585D6F004FF}"/>
              </a:ext>
            </a:extLst>
          </p:cNvPr>
          <p:cNvSpPr/>
          <p:nvPr/>
        </p:nvSpPr>
        <p:spPr>
          <a:xfrm>
            <a:off x="3008082" y="-159575"/>
            <a:ext cx="62570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OFFERTA FORMATIVA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190026DC-FA40-4469-ABA1-82E140BA587C}"/>
              </a:ext>
            </a:extLst>
          </p:cNvPr>
          <p:cNvSpPr txBox="1"/>
          <p:nvPr/>
        </p:nvSpPr>
        <p:spPr>
          <a:xfrm>
            <a:off x="1979242" y="3076157"/>
            <a:ext cx="45167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2"/>
                </a:solidFill>
              </a:rPr>
              <a:t>Italiano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2"/>
                </a:solidFill>
              </a:rPr>
              <a:t>Matematica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2"/>
                </a:solidFill>
              </a:rPr>
              <a:t>Scienze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2"/>
                </a:solidFill>
              </a:rPr>
              <a:t>Tecnologia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2"/>
                </a:solidFill>
              </a:rPr>
              <a:t>Inglese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2"/>
                </a:solidFill>
              </a:rPr>
              <a:t>Arte e immagine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2"/>
                </a:solidFill>
              </a:rPr>
              <a:t>Musica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2"/>
                </a:solidFill>
              </a:rPr>
              <a:t>Storia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2"/>
                </a:solidFill>
              </a:rPr>
              <a:t>Geografia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2"/>
                </a:solidFill>
              </a:rPr>
              <a:t>Ed. Civica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2"/>
                </a:solidFill>
              </a:rPr>
              <a:t>Religione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2"/>
                </a:solidFill>
              </a:rPr>
              <a:t>Ed. Fisica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b="1" dirty="0">
              <a:solidFill>
                <a:schemeClr val="bg2"/>
              </a:solidFill>
            </a:endParaRPr>
          </a:p>
          <a:p>
            <a:endParaRPr lang="it-IT" b="1" dirty="0">
              <a:solidFill>
                <a:schemeClr val="bg2"/>
              </a:solidFill>
            </a:endParaRPr>
          </a:p>
        </p:txBody>
      </p:sp>
      <p:pic>
        <p:nvPicPr>
          <p:cNvPr id="18" name="Immagine 17" descr="305,441 Libro Disegno Vettoriali, Illustrazioni e Clipart">
            <a:extLst>
              <a:ext uri="{FF2B5EF4-FFF2-40B4-BE49-F238E27FC236}">
                <a16:creationId xmlns="" xmlns:a16="http://schemas.microsoft.com/office/drawing/2014/main" id="{4F0A3C5A-C90C-4F78-AAB1-F7C21E0F7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4" b="100000" l="0" r="98000">
                        <a14:foregroundMark x1="60000" y1="57055" x2="60000" y2="57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6028">
            <a:off x="4715514" y="5290481"/>
            <a:ext cx="2677098" cy="17405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938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914317D2-6B87-4D25-BCEF-777CDDC56364}"/>
              </a:ext>
            </a:extLst>
          </p:cNvPr>
          <p:cNvSpPr/>
          <p:nvPr/>
        </p:nvSpPr>
        <p:spPr>
          <a:xfrm>
            <a:off x="1558334" y="1940200"/>
            <a:ext cx="9075332" cy="1488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it-IT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DIDATTICA</a:t>
            </a:r>
            <a:r>
              <a:rPr lang="it-IT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</a:t>
            </a:r>
            <a:r>
              <a:rPr lang="it-IT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LABORATORIALE</a:t>
            </a:r>
            <a:r>
              <a:rPr lang="it-IT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683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86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841CC1C7-9419-433A-9D00-2AA1570CD4A1}"/>
              </a:ext>
            </a:extLst>
          </p:cNvPr>
          <p:cNvSpPr/>
          <p:nvPr/>
        </p:nvSpPr>
        <p:spPr>
          <a:xfrm>
            <a:off x="592665" y="0"/>
            <a:ext cx="10752667" cy="12361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rgbClr val="61A5D6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1A5D6"/>
                  </a:fgClr>
                  <a:bgClr>
                    <a:srgbClr val="61A5D6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1A5D6">
                      <a:lumMod val="50000"/>
                    </a:srgbClr>
                  </a:innerShdw>
                </a:effectLst>
              </a:rPr>
              <a:t>IMPARIAMO LA STORIA CON L’ARTE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EE1A1D5D-CC89-4795-8D35-7838C21ACB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08" y="1471078"/>
            <a:ext cx="2190752" cy="2921003"/>
          </a:xfrm>
          <a:prstGeom prst="rect">
            <a:avLst/>
          </a:prstGeom>
          <a:ln w="2286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6B1EBF89-787C-49DD-B46F-F65B24A218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40" y="3790246"/>
            <a:ext cx="2087031" cy="2782708"/>
          </a:xfrm>
          <a:prstGeom prst="rect">
            <a:avLst/>
          </a:prstGeom>
          <a:ln w="1905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76E0D9F1-0B17-4E66-92F7-A382F6A3E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892" y="1831662"/>
            <a:ext cx="4948964" cy="4371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13D5BE95-D242-4DCB-AB40-3CF13BA491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541" y="1377246"/>
            <a:ext cx="2910681" cy="4826000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371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86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FAF7F7D1-6034-4B6C-9A94-37E076B85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44" y="1743101"/>
            <a:ext cx="5015170" cy="4550537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841CC1C7-9419-433A-9D00-2AA1570CD4A1}"/>
              </a:ext>
            </a:extLst>
          </p:cNvPr>
          <p:cNvSpPr/>
          <p:nvPr/>
        </p:nvSpPr>
        <p:spPr>
          <a:xfrm>
            <a:off x="1158797" y="169334"/>
            <a:ext cx="52462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it-IT" sz="7200" b="1" dirty="0">
                <a:ln w="12700">
                  <a:solidFill>
                    <a:srgbClr val="61A5D6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1A5D6"/>
                  </a:fgClr>
                  <a:bgClr>
                    <a:srgbClr val="61A5D6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1A5D6">
                      <a:lumMod val="50000"/>
                    </a:srgbClr>
                  </a:innerShdw>
                </a:effectLst>
              </a:rPr>
              <a:t>NOI EGIZIANI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5FF5159-A9EE-4557-9D01-CCF9F380C5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8" b="19972"/>
          <a:stretch/>
        </p:blipFill>
        <p:spPr>
          <a:xfrm>
            <a:off x="8381262" y="2479168"/>
            <a:ext cx="3601983" cy="4156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9A9AF260-D008-45F9-B862-1C566CBAF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371" y="2479168"/>
            <a:ext cx="3222402" cy="2666663"/>
          </a:xfrm>
          <a:prstGeom prst="ellipse">
            <a:avLst/>
          </a:prstGeom>
          <a:ln w="190500" cap="rnd">
            <a:solidFill>
              <a:schemeClr val="accent5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3F27A22D-B3BC-4FE3-B7DA-A8D219C63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0267" y="-1453834"/>
            <a:ext cx="2771083" cy="50953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098" name="Picture 2" descr="Gif animate Antico egitto - MRW.it WebGrafica">
            <a:extLst>
              <a:ext uri="{FF2B5EF4-FFF2-40B4-BE49-F238E27FC236}">
                <a16:creationId xmlns="" xmlns:a16="http://schemas.microsoft.com/office/drawing/2014/main" id="{48D2BAB4-4C28-480D-8A60-BEB8BFBA62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653" y="169334"/>
            <a:ext cx="13144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nnaritamaestra - Immagini antico Egitto">
            <a:extLst>
              <a:ext uri="{FF2B5EF4-FFF2-40B4-BE49-F238E27FC236}">
                <a16:creationId xmlns="" xmlns:a16="http://schemas.microsoft.com/office/drawing/2014/main" id="{B04F96CB-391E-428A-A83B-73B0328B3C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377" y="4557433"/>
            <a:ext cx="3601983" cy="200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22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841CC1C7-9419-433A-9D00-2AA1570CD4A1}"/>
              </a:ext>
            </a:extLst>
          </p:cNvPr>
          <p:cNvSpPr/>
          <p:nvPr/>
        </p:nvSpPr>
        <p:spPr>
          <a:xfrm>
            <a:off x="3648158" y="397934"/>
            <a:ext cx="52462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it-IT" sz="7200" b="1" dirty="0">
                <a:ln w="12700">
                  <a:solidFill>
                    <a:srgbClr val="61A5D6">
                      <a:lumMod val="50000"/>
                    </a:srgbClr>
                  </a:solidFill>
                  <a:prstDash val="solid"/>
                </a:ln>
                <a:solidFill>
                  <a:srgbClr val="F98C61">
                    <a:lumMod val="50000"/>
                  </a:srgbClr>
                </a:solidFill>
                <a:effectLst>
                  <a:innerShdw blurRad="177800">
                    <a:srgbClr val="61A5D6">
                      <a:lumMod val="50000"/>
                    </a:srgbClr>
                  </a:innerShdw>
                </a:effectLst>
              </a:rPr>
              <a:t>Greci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C1A60F89-328B-40B3-B24C-6B47120EC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73" y="2879736"/>
            <a:ext cx="2267380" cy="3031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3A03DC83-6EFC-4EE8-A219-878C8C9E6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4402" y="2481805"/>
            <a:ext cx="2862725" cy="3826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8D82A483-D591-4D40-AF4A-6C9A79FBB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00797" y="2001668"/>
            <a:ext cx="3581053" cy="4787204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Hellas Inhabitants Of The Shiny Stone - Achilles (left) and Ajax, playing a  dice game,...">
            <a:extLst>
              <a:ext uri="{FF2B5EF4-FFF2-40B4-BE49-F238E27FC236}">
                <a16:creationId xmlns="" xmlns:a16="http://schemas.microsoft.com/office/drawing/2014/main" id="{A915E16D-99DE-41F6-9FEB-114953804D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19091" y="217218"/>
            <a:ext cx="2772909" cy="18500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7B370873-671A-4600-9D1E-E3EEED27C4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420866" y="217218"/>
            <a:ext cx="2661398" cy="21291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3743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e">
  <a:themeElements>
    <a:clrScheme name="Celestiale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Base</Template>
  <TotalTime>232</TotalTime>
  <Words>296</Words>
  <Application>Microsoft Office PowerPoint</Application>
  <PresentationFormat>Widescreen</PresentationFormat>
  <Paragraphs>77</Paragraphs>
  <Slides>40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Monotype Corsiva</vt:lpstr>
      <vt:lpstr>Times New Roman</vt:lpstr>
      <vt:lpstr>Wingdings</vt:lpstr>
      <vt:lpstr>Celestiale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user</dc:creator>
  <cp:lastModifiedBy>User</cp:lastModifiedBy>
  <cp:revision>70</cp:revision>
  <dcterms:created xsi:type="dcterms:W3CDTF">2021-12-01T00:08:37Z</dcterms:created>
  <dcterms:modified xsi:type="dcterms:W3CDTF">2021-12-10T23:41:37Z</dcterms:modified>
</cp:coreProperties>
</file>